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5C257CD-2B24-469C-864C-DBFD9D166B54}">
  <a:tblStyle styleId="{B5C257CD-2B24-469C-864C-DBFD9D166B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14a3a088d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14a3a088d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13ecf368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13ecf368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13ecf368a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13ecf368a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13ecf368a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13ecf368a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13ecf368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13ecf368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13ecf368a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13ecf368a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13ecf368a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13ecf368a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13ecf368a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13ecf368a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13ecf368a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13ecf368a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13ecf368a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13ecf368a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14a3a088d_1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14a3a088d_1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13ecf368a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13ecf368a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13ecf368a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13ecf368a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13ecf368a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13ecf368a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13ecf368a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13ecf368a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13ecf368a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813ecf368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14a3a088d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14a3a088d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14a3a088d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14a3a088d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146e4244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146e4244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146e424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146e424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14a3a088d_8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14a3a088d_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14a3a088d_1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14a3a088d_1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14a3a088d_8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14a3a088d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14a3a088d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14a3a088d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13ecf368a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13ecf368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14a3a088d_1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814a3a088d_1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814a3a088d_1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814a3a088d_1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14a3a088d_19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14a3a088d_19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13ecf368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13ecf368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14a3a088d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14a3a088d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14a3a088d_1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14a3a088d_1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14a3a088d_1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14a3a088d_1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14a3a088d_1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14a3a088d_1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14a3a088d_1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14a3a088d_1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14a3a088d_1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14a3a088d_1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814a3a088d_1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814a3a088d_1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814a3a088d_1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814a3a088d_1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147719fb6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7147719fb6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814a3a088d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814a3a088d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814a3a088d_1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814a3a088d_1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13ecf368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13ecf368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13ecf368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13ecf368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14a3a088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14a3a088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14a3a088d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14a3a088d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14a3a088d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14a3a088d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2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0" Type="http://schemas.openxmlformats.org/officeDocument/2006/relationships/image" Target="../media/image9.png"/><Relationship Id="rId9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3.png"/><Relationship Id="rId8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0" Type="http://schemas.openxmlformats.org/officeDocument/2006/relationships/image" Target="../media/image9.png"/><Relationship Id="rId9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3.png"/><Relationship Id="rId8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0" Type="http://schemas.openxmlformats.org/officeDocument/2006/relationships/image" Target="../media/image9.png"/><Relationship Id="rId9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3.png"/><Relationship Id="rId8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0" Type="http://schemas.openxmlformats.org/officeDocument/2006/relationships/image" Target="../media/image9.png"/><Relationship Id="rId9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3.png"/><Relationship Id="rId8" Type="http://schemas.openxmlformats.org/officeDocument/2006/relationships/image" Target="../media/image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10" Type="http://schemas.openxmlformats.org/officeDocument/2006/relationships/image" Target="../media/image9.png"/><Relationship Id="rId9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3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1173075" y="672375"/>
            <a:ext cx="7012800" cy="10680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ラーメン屋ECサイト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173075" y="2206425"/>
            <a:ext cx="7012800" cy="2624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rPr>
              <a:t>総リーダー：山田　</a:t>
            </a:r>
            <a:r>
              <a:rPr lang="ja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rPr>
              <a:t>泰唯</a:t>
            </a:r>
            <a:endParaRPr>
              <a:solidFill>
                <a:srgbClr val="000000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rPr>
              <a:t>技術リーダー：小山田　賢司</a:t>
            </a:r>
            <a:endParaRPr>
              <a:solidFill>
                <a:srgbClr val="000000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rPr>
              <a:t>デイリースクラムリーダー：能勢　正史</a:t>
            </a:r>
            <a:endParaRPr>
              <a:solidFill>
                <a:srgbClr val="000000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rPr>
              <a:t>成果物リーダー：芦部　佑介</a:t>
            </a:r>
            <a:endParaRPr>
              <a:solidFill>
                <a:srgbClr val="000000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000000"/>
                </a:solidFill>
                <a:latin typeface="Meiryo"/>
                <a:ea typeface="Meiryo"/>
                <a:cs typeface="Meiryo"/>
                <a:sym typeface="Meiryo"/>
              </a:rPr>
              <a:t>進捗管理リーダー：大城　舞</a:t>
            </a:r>
            <a:endParaRPr>
              <a:solidFill>
                <a:srgbClr val="00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3176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/>
              <a:t>苦労した点</a:t>
            </a:r>
            <a:endParaRPr b="1" sz="3000"/>
          </a:p>
        </p:txBody>
      </p:sp>
      <p:sp>
        <p:nvSpPr>
          <p:cNvPr id="128" name="Google Shape;128;p22"/>
          <p:cNvSpPr txBox="1"/>
          <p:nvPr/>
        </p:nvSpPr>
        <p:spPr>
          <a:xfrm>
            <a:off x="250100" y="1466575"/>
            <a:ext cx="8520600" cy="27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・郵便番号から住所を自動取得する機能を実装する際、講義で扱った方法で最初　に実装したが、サーバーが安定せず別の方法で実装。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　　→コードミスに気づけず、想定以上に時間がかかった。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</a:rPr>
              <a:t>・合計金額自動変更機能を実装する際、計算がうまく反映されず・・・。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>
                <a:solidFill>
                  <a:schemeClr val="dk1"/>
                </a:solidFill>
              </a:rPr>
              <a:t>　　→技術リーダーや周囲のチームにも聞き無事解決した。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/>
              <a:t>　　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14" y="2265387"/>
            <a:ext cx="804841" cy="67503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44" y="2234237"/>
            <a:ext cx="760745" cy="67503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7626" y="2229044"/>
            <a:ext cx="737338" cy="68542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1505" y="2234234"/>
            <a:ext cx="711943" cy="67503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3581" y="2164138"/>
            <a:ext cx="628295" cy="81523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0130" y="2200477"/>
            <a:ext cx="711376" cy="74254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06908" y="2210873"/>
            <a:ext cx="747723" cy="72177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11445" y="2216053"/>
            <a:ext cx="742531" cy="71138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23"/>
          <p:cNvSpPr txBox="1"/>
          <p:nvPr/>
        </p:nvSpPr>
        <p:spPr>
          <a:xfrm>
            <a:off x="0" y="-9400"/>
            <a:ext cx="9144000" cy="1636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0"/>
              <a:t>小山田賢司</a:t>
            </a:r>
            <a:endParaRPr sz="6000"/>
          </a:p>
        </p:txBody>
      </p:sp>
      <p:sp>
        <p:nvSpPr>
          <p:cNvPr id="143" name="Google Shape;143;p23"/>
          <p:cNvSpPr/>
          <p:nvPr/>
        </p:nvSpPr>
        <p:spPr>
          <a:xfrm>
            <a:off x="1137775" y="1979950"/>
            <a:ext cx="2341500" cy="117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3"/>
          <p:cNvSpPr txBox="1"/>
          <p:nvPr/>
        </p:nvSpPr>
        <p:spPr>
          <a:xfrm>
            <a:off x="0" y="3422725"/>
            <a:ext cx="91440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chemeClr val="dk1"/>
                </a:solidFill>
              </a:rPr>
              <a:t>・クレジットAPI連携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・SpringSecurity (バグフィックス課題 超上級レベル)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5" name="Google Shape;145;p23"/>
          <p:cNvSpPr/>
          <p:nvPr/>
        </p:nvSpPr>
        <p:spPr>
          <a:xfrm>
            <a:off x="5714488" y="1979938"/>
            <a:ext cx="1215900" cy="117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/>
          <p:nvPr/>
        </p:nvSpPr>
        <p:spPr>
          <a:xfrm>
            <a:off x="235075" y="324450"/>
            <a:ext cx="8622600" cy="44946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818075" y="2214450"/>
            <a:ext cx="1767900" cy="71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自分が作った機能</a:t>
            </a:r>
            <a:endParaRPr/>
          </a:p>
        </p:txBody>
      </p:sp>
      <p:sp>
        <p:nvSpPr>
          <p:cNvPr id="152" name="Google Shape;152;p24"/>
          <p:cNvSpPr/>
          <p:nvPr/>
        </p:nvSpPr>
        <p:spPr>
          <a:xfrm>
            <a:off x="3662425" y="2214450"/>
            <a:ext cx="1767900" cy="71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工夫した点</a:t>
            </a:r>
            <a:endParaRPr/>
          </a:p>
        </p:txBody>
      </p:sp>
      <p:sp>
        <p:nvSpPr>
          <p:cNvPr id="153" name="Google Shape;153;p24"/>
          <p:cNvSpPr/>
          <p:nvPr/>
        </p:nvSpPr>
        <p:spPr>
          <a:xfrm>
            <a:off x="6506775" y="2214450"/>
            <a:ext cx="1767900" cy="71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苦労</a:t>
            </a:r>
            <a:r>
              <a:rPr lang="ja"/>
              <a:t>した点</a:t>
            </a:r>
            <a:endParaRPr/>
          </a:p>
        </p:txBody>
      </p:sp>
      <p:cxnSp>
        <p:nvCxnSpPr>
          <p:cNvPr id="154" name="Google Shape;154;p24"/>
          <p:cNvCxnSpPr>
            <a:stCxn id="151" idx="3"/>
            <a:endCxn id="152" idx="1"/>
          </p:cNvCxnSpPr>
          <p:nvPr/>
        </p:nvCxnSpPr>
        <p:spPr>
          <a:xfrm>
            <a:off x="2585975" y="2571750"/>
            <a:ext cx="1076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4"/>
          <p:cNvCxnSpPr>
            <a:stCxn id="152" idx="3"/>
            <a:endCxn id="153" idx="1"/>
          </p:cNvCxnSpPr>
          <p:nvPr/>
        </p:nvCxnSpPr>
        <p:spPr>
          <a:xfrm>
            <a:off x="5430325" y="2571750"/>
            <a:ext cx="1076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56" name="Google Shape;156;p24"/>
          <p:cNvSpPr txBox="1"/>
          <p:nvPr/>
        </p:nvSpPr>
        <p:spPr>
          <a:xfrm>
            <a:off x="3465025" y="498350"/>
            <a:ext cx="2162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9600"/>
              <a:t>2分</a:t>
            </a:r>
            <a:endParaRPr sz="9600"/>
          </a:p>
        </p:txBody>
      </p:sp>
      <p:graphicFrame>
        <p:nvGraphicFramePr>
          <p:cNvPr id="157" name="Google Shape;157;p24"/>
          <p:cNvGraphicFramePr/>
          <p:nvPr/>
        </p:nvGraphicFramePr>
        <p:xfrm>
          <a:off x="1866425" y="47472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{B5C257CD-2B24-469C-864C-DBFD9D166B54}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/>
          <p:nvPr/>
        </p:nvSpPr>
        <p:spPr>
          <a:xfrm>
            <a:off x="235075" y="324450"/>
            <a:ext cx="8622600" cy="44946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/>
          <p:nvPr/>
        </p:nvSpPr>
        <p:spPr>
          <a:xfrm>
            <a:off x="818075" y="2214450"/>
            <a:ext cx="1767900" cy="71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自分が作った機能</a:t>
            </a:r>
            <a:endParaRPr/>
          </a:p>
        </p:txBody>
      </p:sp>
      <p:graphicFrame>
        <p:nvGraphicFramePr>
          <p:cNvPr id="164" name="Google Shape;164;p25"/>
          <p:cNvGraphicFramePr/>
          <p:nvPr/>
        </p:nvGraphicFramePr>
        <p:xfrm>
          <a:off x="1866425" y="47472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{B5C257CD-2B24-469C-864C-DBFD9D166B54}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0" y="2036350"/>
            <a:ext cx="9144000" cy="113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FFFFFF"/>
                </a:solidFill>
              </a:rPr>
              <a:t>カット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71" name="Google Shape;171;p26"/>
          <p:cNvSpPr txBox="1"/>
          <p:nvPr>
            <p:ph idx="4294967295" type="body"/>
          </p:nvPr>
        </p:nvSpPr>
        <p:spPr>
          <a:xfrm>
            <a:off x="2917700" y="1263188"/>
            <a:ext cx="6000000" cy="29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【基本 上級】　</a:t>
            </a:r>
            <a:r>
              <a:rPr lang="ja"/>
              <a:t>Spring Securityのログイン機能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ja"/>
              <a:t>【基本 上級】　</a:t>
            </a:r>
            <a:r>
              <a:rPr lang="ja"/>
              <a:t>カードの有効性チェック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ja"/>
              <a:t>                              　(クレジットAPIと連携)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ja"/>
              <a:t>【追加 上級】　</a:t>
            </a:r>
            <a:r>
              <a:rPr lang="ja"/>
              <a:t>ページング機能</a:t>
            </a: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675" y="2085413"/>
            <a:ext cx="100012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150" y="938213"/>
            <a:ext cx="101917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7150" y="3166763"/>
            <a:ext cx="1019175" cy="962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5" name="Google Shape;175;p26"/>
          <p:cNvGraphicFramePr/>
          <p:nvPr/>
        </p:nvGraphicFramePr>
        <p:xfrm>
          <a:off x="1866425" y="47472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{B5C257CD-2B24-469C-864C-DBFD9D166B54}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6" name="Google Shape;176;p26"/>
          <p:cNvSpPr/>
          <p:nvPr/>
        </p:nvSpPr>
        <p:spPr>
          <a:xfrm>
            <a:off x="1616675" y="938075"/>
            <a:ext cx="1019100" cy="96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/>
          <p:nvPr/>
        </p:nvSpPr>
        <p:spPr>
          <a:xfrm>
            <a:off x="1616675" y="3166775"/>
            <a:ext cx="1019100" cy="96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235075" y="324450"/>
            <a:ext cx="8622600" cy="44946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/>
          <p:nvPr/>
        </p:nvSpPr>
        <p:spPr>
          <a:xfrm>
            <a:off x="818075" y="2214450"/>
            <a:ext cx="1767900" cy="71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7"/>
          <p:cNvSpPr/>
          <p:nvPr/>
        </p:nvSpPr>
        <p:spPr>
          <a:xfrm>
            <a:off x="3662425" y="2214450"/>
            <a:ext cx="1767900" cy="71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工夫した点</a:t>
            </a:r>
            <a:endParaRPr/>
          </a:p>
        </p:txBody>
      </p:sp>
      <p:cxnSp>
        <p:nvCxnSpPr>
          <p:cNvPr id="185" name="Google Shape;185;p27"/>
          <p:cNvCxnSpPr>
            <a:stCxn id="183" idx="3"/>
            <a:endCxn id="184" idx="1"/>
          </p:cNvCxnSpPr>
          <p:nvPr/>
        </p:nvCxnSpPr>
        <p:spPr>
          <a:xfrm>
            <a:off x="2585975" y="2571750"/>
            <a:ext cx="1076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graphicFrame>
        <p:nvGraphicFramePr>
          <p:cNvPr id="186" name="Google Shape;186;p27"/>
          <p:cNvGraphicFramePr/>
          <p:nvPr/>
        </p:nvGraphicFramePr>
        <p:xfrm>
          <a:off x="1866425" y="47472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{B5C257CD-2B24-469C-864C-DBFD9D166B54}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92" name="Google Shape;192;p28"/>
          <p:cNvSpPr txBox="1"/>
          <p:nvPr>
            <p:ph idx="4294967295" type="body"/>
          </p:nvPr>
        </p:nvSpPr>
        <p:spPr>
          <a:xfrm>
            <a:off x="3430875" y="2415713"/>
            <a:ext cx="3592800" cy="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Spring Securityのログイン機能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325" y="2090738"/>
            <a:ext cx="1019175" cy="962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4" name="Google Shape;194;p28"/>
          <p:cNvGraphicFramePr/>
          <p:nvPr/>
        </p:nvGraphicFramePr>
        <p:xfrm>
          <a:off x="1866425" y="47472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{B5C257CD-2B24-469C-864C-DBFD9D166B54}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00" name="Google Shape;200;p29"/>
          <p:cNvPicPr preferRelativeResize="0"/>
          <p:nvPr/>
        </p:nvPicPr>
        <p:blipFill rotWithShape="1">
          <a:blip r:embed="rId3">
            <a:alphaModFix/>
          </a:blip>
          <a:srcRect b="10294" l="0" r="0" t="6614"/>
          <a:stretch/>
        </p:blipFill>
        <p:spPr>
          <a:xfrm>
            <a:off x="262800" y="987975"/>
            <a:ext cx="4078999" cy="1767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" name="Google Shape;201;p29"/>
          <p:cNvSpPr/>
          <p:nvPr/>
        </p:nvSpPr>
        <p:spPr>
          <a:xfrm>
            <a:off x="262750" y="1334275"/>
            <a:ext cx="4079100" cy="54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/>
          <p:nvPr/>
        </p:nvSpPr>
        <p:spPr>
          <a:xfrm>
            <a:off x="262800" y="3412975"/>
            <a:ext cx="7833300" cy="677100"/>
          </a:xfrm>
          <a:prstGeom prst="wedgeRoundRectCallout">
            <a:avLst>
              <a:gd fmla="val -20944" name="adj1"/>
              <a:gd fmla="val -295754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自動で「ログイン」周りの処理をしてくれる。</a:t>
            </a: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250" y="987975"/>
            <a:ext cx="3257550" cy="64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7250" y="1788075"/>
            <a:ext cx="3257550" cy="647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29"/>
          <p:cNvSpPr/>
          <p:nvPr/>
        </p:nvSpPr>
        <p:spPr>
          <a:xfrm>
            <a:off x="7335875" y="1189450"/>
            <a:ext cx="667500" cy="262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/>
          <p:nvPr/>
        </p:nvSpPr>
        <p:spPr>
          <a:xfrm>
            <a:off x="7187375" y="1980525"/>
            <a:ext cx="816000" cy="262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 txBox="1"/>
          <p:nvPr>
            <p:ph type="title"/>
          </p:nvPr>
        </p:nvSpPr>
        <p:spPr>
          <a:xfrm>
            <a:off x="6900" y="6402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>
                <a:solidFill>
                  <a:srgbClr val="000000"/>
                </a:solidFill>
              </a:rPr>
              <a:t>Spring Security</a:t>
            </a:r>
            <a:r>
              <a:rPr lang="ja" sz="3000">
                <a:solidFill>
                  <a:srgbClr val="000000"/>
                </a:solidFill>
              </a:rPr>
              <a:t>とは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208" name="Google Shape;208;p29"/>
          <p:cNvGraphicFramePr/>
          <p:nvPr/>
        </p:nvGraphicFramePr>
        <p:xfrm>
          <a:off x="1866425" y="47472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{B5C257CD-2B24-469C-864C-DBFD9D166B54}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/>
          <p:nvPr/>
        </p:nvSpPr>
        <p:spPr>
          <a:xfrm>
            <a:off x="9400" y="4178850"/>
            <a:ext cx="9144000" cy="972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FFFFFF"/>
                </a:solidFill>
              </a:rPr>
              <a:t>③</a:t>
            </a:r>
            <a:r>
              <a:rPr b="1" lang="ja" sz="3600">
                <a:solidFill>
                  <a:srgbClr val="FFFFFF"/>
                </a:solidFill>
              </a:rPr>
              <a:t>ログ</a:t>
            </a:r>
            <a:r>
              <a:rPr b="1" lang="ja" sz="3600">
                <a:solidFill>
                  <a:srgbClr val="FFFFFF"/>
                </a:solidFill>
              </a:rPr>
              <a:t>アウト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214" name="Google Shape;214;p30"/>
          <p:cNvSpPr/>
          <p:nvPr/>
        </p:nvSpPr>
        <p:spPr>
          <a:xfrm>
            <a:off x="9400" y="1930550"/>
            <a:ext cx="9144000" cy="2153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FFFFFF"/>
                </a:solidFill>
              </a:rPr>
              <a:t>②</a:t>
            </a:r>
            <a:r>
              <a:rPr b="1" lang="ja" sz="3600">
                <a:solidFill>
                  <a:srgbClr val="FFFFFF"/>
                </a:solidFill>
              </a:rPr>
              <a:t>ログイン</a:t>
            </a:r>
            <a:r>
              <a:rPr b="1" lang="ja" sz="3600">
                <a:solidFill>
                  <a:srgbClr val="FFFFFF"/>
                </a:solidFill>
              </a:rPr>
              <a:t>処理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215" name="Google Shape;215;p30"/>
          <p:cNvSpPr/>
          <p:nvPr/>
        </p:nvSpPr>
        <p:spPr>
          <a:xfrm>
            <a:off x="9400" y="1175400"/>
            <a:ext cx="9144000" cy="639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FFFFFF"/>
                </a:solidFill>
              </a:rPr>
              <a:t>①ログイン画面へ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216" name="Google Shape;21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17" name="Google Shape;217;p30"/>
          <p:cNvSpPr txBox="1"/>
          <p:nvPr/>
        </p:nvSpPr>
        <p:spPr>
          <a:xfrm>
            <a:off x="0" y="590775"/>
            <a:ext cx="5594700" cy="45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 u="sng">
                <a:solidFill>
                  <a:srgbClr val="646464"/>
                </a:solidFill>
              </a:rPr>
              <a:t>@</a:t>
            </a:r>
            <a:r>
              <a:rPr lang="ja" sz="800" u="sng">
                <a:solidFill>
                  <a:schemeClr val="dk1"/>
                </a:solidFill>
              </a:rPr>
              <a:t>Controller</a:t>
            </a:r>
            <a:endParaRPr sz="8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rgbClr val="646464"/>
                </a:solidFill>
              </a:rPr>
              <a:t>@</a:t>
            </a:r>
            <a:r>
              <a:rPr lang="ja" sz="800" u="sng">
                <a:solidFill>
                  <a:schemeClr val="dk1"/>
                </a:solidFill>
              </a:rPr>
              <a:t>RequestMapping</a:t>
            </a:r>
            <a:r>
              <a:rPr lang="ja" sz="800">
                <a:solidFill>
                  <a:schemeClr val="dk1"/>
                </a:solidFill>
              </a:rPr>
              <a:t>(</a:t>
            </a:r>
            <a:r>
              <a:rPr lang="ja" sz="800">
                <a:solidFill>
                  <a:srgbClr val="2A00FF"/>
                </a:solidFill>
              </a:rPr>
              <a:t>"/login-user"</a:t>
            </a:r>
            <a:r>
              <a:rPr lang="ja" sz="800">
                <a:solidFill>
                  <a:schemeClr val="dk1"/>
                </a:solidFill>
              </a:rPr>
              <a:t>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" sz="800">
                <a:solidFill>
                  <a:srgbClr val="7F0055"/>
                </a:solidFill>
              </a:rPr>
              <a:t>public</a:t>
            </a:r>
            <a:r>
              <a:rPr lang="ja" sz="800">
                <a:solidFill>
                  <a:schemeClr val="dk1"/>
                </a:solidFill>
              </a:rPr>
              <a:t> </a:t>
            </a:r>
            <a:r>
              <a:rPr b="1" lang="ja" sz="800">
                <a:solidFill>
                  <a:srgbClr val="7F0055"/>
                </a:solidFill>
              </a:rPr>
              <a:t>class</a:t>
            </a:r>
            <a:r>
              <a:rPr lang="ja" sz="800">
                <a:solidFill>
                  <a:schemeClr val="dk1"/>
                </a:solidFill>
              </a:rPr>
              <a:t> LoginUserController {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</a:t>
            </a:r>
            <a:r>
              <a:rPr lang="ja" sz="800">
                <a:solidFill>
                  <a:srgbClr val="646464"/>
                </a:solidFill>
              </a:rPr>
              <a:t>@</a:t>
            </a:r>
            <a:r>
              <a:rPr lang="ja" sz="800" u="sng">
                <a:solidFill>
                  <a:schemeClr val="dk1"/>
                </a:solidFill>
              </a:rPr>
              <a:t>RequestMapping</a:t>
            </a:r>
            <a:r>
              <a:rPr lang="ja" sz="800">
                <a:solidFill>
                  <a:schemeClr val="dk1"/>
                </a:solidFill>
              </a:rPr>
              <a:t>(</a:t>
            </a:r>
            <a:r>
              <a:rPr lang="ja" sz="800">
                <a:solidFill>
                  <a:srgbClr val="2A00FF"/>
                </a:solidFill>
              </a:rPr>
              <a:t>"/to-login"</a:t>
            </a:r>
            <a:r>
              <a:rPr lang="ja" sz="800">
                <a:solidFill>
                  <a:schemeClr val="dk1"/>
                </a:solidFill>
              </a:rPr>
              <a:t>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</a:t>
            </a:r>
            <a:r>
              <a:rPr b="1" lang="ja" sz="800">
                <a:solidFill>
                  <a:srgbClr val="7F0055"/>
                </a:solidFill>
              </a:rPr>
              <a:t>public</a:t>
            </a:r>
            <a:r>
              <a:rPr lang="ja" sz="800">
                <a:solidFill>
                  <a:schemeClr val="dk1"/>
                </a:solidFill>
              </a:rPr>
              <a:t> String toLogin() {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	</a:t>
            </a:r>
            <a:r>
              <a:rPr b="1" lang="ja" sz="800">
                <a:solidFill>
                  <a:srgbClr val="7F0055"/>
                </a:solidFill>
              </a:rPr>
              <a:t>return</a:t>
            </a:r>
            <a:r>
              <a:rPr lang="ja" sz="800">
                <a:solidFill>
                  <a:schemeClr val="dk1"/>
                </a:solidFill>
              </a:rPr>
              <a:t> </a:t>
            </a:r>
            <a:r>
              <a:rPr lang="ja" sz="800">
                <a:solidFill>
                  <a:srgbClr val="2A00FF"/>
                </a:solidFill>
              </a:rPr>
              <a:t>"login"</a:t>
            </a:r>
            <a:r>
              <a:rPr lang="ja" sz="800">
                <a:solidFill>
                  <a:schemeClr val="dk1"/>
                </a:solidFill>
              </a:rPr>
              <a:t>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}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</a:t>
            </a:r>
            <a:r>
              <a:rPr lang="ja" sz="800">
                <a:solidFill>
                  <a:srgbClr val="646464"/>
                </a:solidFill>
              </a:rPr>
              <a:t>@</a:t>
            </a:r>
            <a:r>
              <a:rPr lang="ja" sz="800" u="sng">
                <a:solidFill>
                  <a:schemeClr val="dk1"/>
                </a:solidFill>
              </a:rPr>
              <a:t>RequestMapping</a:t>
            </a:r>
            <a:r>
              <a:rPr lang="ja" sz="800">
                <a:solidFill>
                  <a:schemeClr val="dk1"/>
                </a:solidFill>
              </a:rPr>
              <a:t>(</a:t>
            </a:r>
            <a:r>
              <a:rPr lang="ja" sz="800">
                <a:solidFill>
                  <a:srgbClr val="2A00FF"/>
                </a:solidFill>
              </a:rPr>
              <a:t>"/login"</a:t>
            </a:r>
            <a:r>
              <a:rPr lang="ja" sz="800">
                <a:solidFill>
                  <a:schemeClr val="dk1"/>
                </a:solidFill>
              </a:rPr>
              <a:t>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</a:t>
            </a:r>
            <a:r>
              <a:rPr b="1" lang="ja" sz="800">
                <a:solidFill>
                  <a:srgbClr val="7F0055"/>
                </a:solidFill>
              </a:rPr>
              <a:t>public</a:t>
            </a:r>
            <a:r>
              <a:rPr lang="ja" sz="800">
                <a:solidFill>
                  <a:schemeClr val="dk1"/>
                </a:solidFill>
              </a:rPr>
              <a:t> String login(</a:t>
            </a:r>
            <a:r>
              <a:rPr lang="ja" sz="800">
                <a:solidFill>
                  <a:srgbClr val="646464"/>
                </a:solidFill>
              </a:rPr>
              <a:t>@</a:t>
            </a:r>
            <a:r>
              <a:rPr lang="ja" sz="800" u="sng">
                <a:solidFill>
                  <a:schemeClr val="dk1"/>
                </a:solidFill>
              </a:rPr>
              <a:t>Validated</a:t>
            </a:r>
            <a:r>
              <a:rPr lang="ja" sz="800">
                <a:solidFill>
                  <a:schemeClr val="dk1"/>
                </a:solidFill>
              </a:rPr>
              <a:t> </a:t>
            </a:r>
            <a:r>
              <a:rPr lang="ja" sz="800" u="sng">
                <a:solidFill>
                  <a:schemeClr val="dk1"/>
                </a:solidFill>
              </a:rPr>
              <a:t>LoginUserForm</a:t>
            </a:r>
            <a:r>
              <a:rPr lang="ja" sz="800">
                <a:solidFill>
                  <a:schemeClr val="dk1"/>
                </a:solidFill>
              </a:rPr>
              <a:t> </a:t>
            </a:r>
            <a:r>
              <a:rPr lang="ja" sz="800">
                <a:solidFill>
                  <a:srgbClr val="6A3E3E"/>
                </a:solidFill>
              </a:rPr>
              <a:t>form</a:t>
            </a:r>
            <a:r>
              <a:rPr lang="ja" sz="800">
                <a:solidFill>
                  <a:schemeClr val="dk1"/>
                </a:solidFill>
              </a:rPr>
              <a:t>, </a:t>
            </a:r>
            <a:r>
              <a:rPr lang="ja" sz="800" u="sng">
                <a:solidFill>
                  <a:schemeClr val="dk1"/>
                </a:solidFill>
              </a:rPr>
              <a:t>BindingResult</a:t>
            </a:r>
            <a:r>
              <a:rPr lang="ja" sz="800">
                <a:solidFill>
                  <a:schemeClr val="dk1"/>
                </a:solidFill>
              </a:rPr>
              <a:t> </a:t>
            </a:r>
            <a:r>
              <a:rPr lang="ja" sz="800">
                <a:solidFill>
                  <a:srgbClr val="6A3E3E"/>
                </a:solidFill>
              </a:rPr>
              <a:t>result</a:t>
            </a:r>
            <a:r>
              <a:rPr lang="ja" sz="800">
                <a:solidFill>
                  <a:schemeClr val="dk1"/>
                </a:solidFill>
              </a:rPr>
              <a:t>, </a:t>
            </a:r>
            <a:r>
              <a:rPr lang="ja" sz="800" u="sng">
                <a:solidFill>
                  <a:schemeClr val="dk1"/>
                </a:solidFill>
              </a:rPr>
              <a:t>Model</a:t>
            </a:r>
            <a:r>
              <a:rPr lang="ja" sz="800">
                <a:solidFill>
                  <a:schemeClr val="dk1"/>
                </a:solidFill>
              </a:rPr>
              <a:t> </a:t>
            </a:r>
            <a:r>
              <a:rPr lang="ja" sz="800">
                <a:solidFill>
                  <a:srgbClr val="6A3E3E"/>
                </a:solidFill>
              </a:rPr>
              <a:t>model</a:t>
            </a:r>
            <a:r>
              <a:rPr lang="ja" sz="800">
                <a:solidFill>
                  <a:schemeClr val="dk1"/>
                </a:solidFill>
              </a:rPr>
              <a:t>) {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	</a:t>
            </a:r>
            <a:r>
              <a:rPr b="1" lang="ja" sz="800">
                <a:solidFill>
                  <a:srgbClr val="7F0055"/>
                </a:solidFill>
              </a:rPr>
              <a:t>if</a:t>
            </a:r>
            <a:r>
              <a:rPr lang="ja" sz="800">
                <a:solidFill>
                  <a:schemeClr val="dk1"/>
                </a:solidFill>
              </a:rPr>
              <a:t> (</a:t>
            </a:r>
            <a:r>
              <a:rPr lang="ja" sz="800">
                <a:solidFill>
                  <a:srgbClr val="6A3E3E"/>
                </a:solidFill>
              </a:rPr>
              <a:t>result</a:t>
            </a:r>
            <a:r>
              <a:rPr lang="ja" sz="800">
                <a:solidFill>
                  <a:schemeClr val="dk1"/>
                </a:solidFill>
              </a:rPr>
              <a:t>.hasErrors()) {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		</a:t>
            </a:r>
            <a:r>
              <a:rPr lang="ja" sz="800">
                <a:solidFill>
                  <a:srgbClr val="6A3E3E"/>
                </a:solidFill>
              </a:rPr>
              <a:t>result</a:t>
            </a:r>
            <a:r>
              <a:rPr lang="ja" sz="800">
                <a:solidFill>
                  <a:schemeClr val="dk1"/>
                </a:solidFill>
              </a:rPr>
              <a:t>.rejectValue(</a:t>
            </a:r>
            <a:r>
              <a:rPr lang="ja" sz="800">
                <a:solidFill>
                  <a:srgbClr val="2A00FF"/>
                </a:solidFill>
              </a:rPr>
              <a:t>"email"</a:t>
            </a:r>
            <a:r>
              <a:rPr lang="ja" sz="800">
                <a:solidFill>
                  <a:schemeClr val="dk1"/>
                </a:solidFill>
              </a:rPr>
              <a:t>, </a:t>
            </a:r>
            <a:r>
              <a:rPr b="1" lang="ja" sz="800">
                <a:solidFill>
                  <a:srgbClr val="7F0055"/>
                </a:solidFill>
              </a:rPr>
              <a:t>null</a:t>
            </a:r>
            <a:r>
              <a:rPr lang="ja" sz="800">
                <a:solidFill>
                  <a:schemeClr val="dk1"/>
                </a:solidFill>
              </a:rPr>
              <a:t>, </a:t>
            </a:r>
            <a:r>
              <a:rPr lang="ja" sz="800">
                <a:solidFill>
                  <a:srgbClr val="2A00FF"/>
                </a:solidFill>
              </a:rPr>
              <a:t>"aaa"</a:t>
            </a:r>
            <a:r>
              <a:rPr lang="ja" sz="800">
                <a:solidFill>
                  <a:schemeClr val="dk1"/>
                </a:solidFill>
              </a:rPr>
              <a:t>);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		</a:t>
            </a:r>
            <a:r>
              <a:rPr b="1" lang="ja" sz="800">
                <a:solidFill>
                  <a:srgbClr val="7F0055"/>
                </a:solidFill>
              </a:rPr>
              <a:t>return</a:t>
            </a:r>
            <a:r>
              <a:rPr lang="ja" sz="800">
                <a:solidFill>
                  <a:schemeClr val="dk1"/>
                </a:solidFill>
              </a:rPr>
              <a:t> toLogin();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	}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	</a:t>
            </a:r>
            <a:r>
              <a:rPr lang="ja" sz="800" u="sng">
                <a:solidFill>
                  <a:schemeClr val="dk1"/>
                </a:solidFill>
              </a:rPr>
              <a:t>User</a:t>
            </a:r>
            <a:r>
              <a:rPr lang="ja" sz="800">
                <a:solidFill>
                  <a:schemeClr val="dk1"/>
                </a:solidFill>
              </a:rPr>
              <a:t> </a:t>
            </a:r>
            <a:r>
              <a:rPr lang="ja" sz="800">
                <a:solidFill>
                  <a:srgbClr val="6A3E3E"/>
                </a:solidFill>
              </a:rPr>
              <a:t>user</a:t>
            </a:r>
            <a:r>
              <a:rPr lang="ja" sz="800">
                <a:solidFill>
                  <a:schemeClr val="dk1"/>
                </a:solidFill>
              </a:rPr>
              <a:t> = </a:t>
            </a:r>
            <a:r>
              <a:rPr lang="ja" sz="800" u="sng">
                <a:solidFill>
                  <a:schemeClr val="dk1"/>
                </a:solidFill>
              </a:rPr>
              <a:t>loginUserService</a:t>
            </a:r>
            <a:r>
              <a:rPr lang="ja" sz="800">
                <a:solidFill>
                  <a:schemeClr val="dk1"/>
                </a:solidFill>
              </a:rPr>
              <a:t>.findByEmail(</a:t>
            </a:r>
            <a:r>
              <a:rPr lang="ja" sz="800">
                <a:solidFill>
                  <a:srgbClr val="6A3E3E"/>
                </a:solidFill>
              </a:rPr>
              <a:t>form</a:t>
            </a:r>
            <a:r>
              <a:rPr lang="ja" sz="800">
                <a:solidFill>
                  <a:schemeClr val="dk1"/>
                </a:solidFill>
              </a:rPr>
              <a:t>.getEmail());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	</a:t>
            </a:r>
            <a:r>
              <a:rPr b="1" lang="ja" sz="800">
                <a:solidFill>
                  <a:srgbClr val="7F0055"/>
                </a:solidFill>
              </a:rPr>
              <a:t>if</a:t>
            </a:r>
            <a:r>
              <a:rPr lang="ja" sz="800">
                <a:solidFill>
                  <a:schemeClr val="dk1"/>
                </a:solidFill>
              </a:rPr>
              <a:t> (</a:t>
            </a:r>
            <a:r>
              <a:rPr lang="ja" sz="800">
                <a:solidFill>
                  <a:srgbClr val="6A3E3E"/>
                </a:solidFill>
              </a:rPr>
              <a:t>user</a:t>
            </a:r>
            <a:r>
              <a:rPr lang="ja" sz="800">
                <a:solidFill>
                  <a:schemeClr val="dk1"/>
                </a:solidFill>
              </a:rPr>
              <a:t> == </a:t>
            </a:r>
            <a:r>
              <a:rPr b="1" lang="ja" sz="800">
                <a:solidFill>
                  <a:srgbClr val="7F0055"/>
                </a:solidFill>
              </a:rPr>
              <a:t>null</a:t>
            </a:r>
            <a:r>
              <a:rPr lang="ja" sz="800">
                <a:solidFill>
                  <a:schemeClr val="dk1"/>
                </a:solidFill>
              </a:rPr>
              <a:t>) {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		</a:t>
            </a:r>
            <a:r>
              <a:rPr lang="ja" sz="800">
                <a:solidFill>
                  <a:srgbClr val="6A3E3E"/>
                </a:solidFill>
              </a:rPr>
              <a:t>result</a:t>
            </a:r>
            <a:r>
              <a:rPr lang="ja" sz="800">
                <a:solidFill>
                  <a:schemeClr val="dk1"/>
                </a:solidFill>
              </a:rPr>
              <a:t>.rejectValue(</a:t>
            </a:r>
            <a:r>
              <a:rPr lang="ja" sz="800">
                <a:solidFill>
                  <a:srgbClr val="2A00FF"/>
                </a:solidFill>
              </a:rPr>
              <a:t>"email"</a:t>
            </a:r>
            <a:r>
              <a:rPr lang="ja" sz="800">
                <a:solidFill>
                  <a:schemeClr val="dk1"/>
                </a:solidFill>
              </a:rPr>
              <a:t>, </a:t>
            </a:r>
            <a:r>
              <a:rPr b="1" lang="ja" sz="800">
                <a:solidFill>
                  <a:srgbClr val="7F0055"/>
                </a:solidFill>
              </a:rPr>
              <a:t>null</a:t>
            </a:r>
            <a:r>
              <a:rPr lang="ja" sz="800">
                <a:solidFill>
                  <a:schemeClr val="dk1"/>
                </a:solidFill>
              </a:rPr>
              <a:t>, </a:t>
            </a:r>
            <a:r>
              <a:rPr lang="ja" sz="800">
                <a:solidFill>
                  <a:srgbClr val="2A00FF"/>
                </a:solidFill>
              </a:rPr>
              <a:t>"登録されていません"</a:t>
            </a:r>
            <a:r>
              <a:rPr lang="ja" sz="800">
                <a:solidFill>
                  <a:schemeClr val="dk1"/>
                </a:solidFill>
              </a:rPr>
              <a:t>);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		</a:t>
            </a:r>
            <a:r>
              <a:rPr b="1" lang="ja" sz="800">
                <a:solidFill>
                  <a:srgbClr val="7F0055"/>
                </a:solidFill>
              </a:rPr>
              <a:t>return</a:t>
            </a:r>
            <a:r>
              <a:rPr lang="ja" sz="800">
                <a:solidFill>
                  <a:schemeClr val="dk1"/>
                </a:solidFill>
              </a:rPr>
              <a:t> toLogin();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	}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	</a:t>
            </a:r>
            <a:r>
              <a:rPr lang="ja" sz="800" u="sng">
                <a:solidFill>
                  <a:schemeClr val="dk1"/>
                </a:solidFill>
              </a:rPr>
              <a:t>session</a:t>
            </a:r>
            <a:r>
              <a:rPr lang="ja" sz="800">
                <a:solidFill>
                  <a:schemeClr val="dk1"/>
                </a:solidFill>
              </a:rPr>
              <a:t>.setAttribute(</a:t>
            </a:r>
            <a:r>
              <a:rPr lang="ja" sz="800">
                <a:solidFill>
                  <a:srgbClr val="2A00FF"/>
                </a:solidFill>
              </a:rPr>
              <a:t>"user"</a:t>
            </a:r>
            <a:r>
              <a:rPr lang="ja" sz="800">
                <a:solidFill>
                  <a:schemeClr val="dk1"/>
                </a:solidFill>
              </a:rPr>
              <a:t>, </a:t>
            </a:r>
            <a:r>
              <a:rPr lang="ja" sz="800">
                <a:solidFill>
                  <a:srgbClr val="6A3E3E"/>
                </a:solidFill>
              </a:rPr>
              <a:t>user</a:t>
            </a:r>
            <a:r>
              <a:rPr lang="ja" sz="800">
                <a:solidFill>
                  <a:schemeClr val="dk1"/>
                </a:solidFill>
              </a:rPr>
              <a:t>);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	</a:t>
            </a:r>
            <a:r>
              <a:rPr b="1" lang="ja" sz="800">
                <a:solidFill>
                  <a:srgbClr val="7F0055"/>
                </a:solidFill>
              </a:rPr>
              <a:t>return</a:t>
            </a:r>
            <a:r>
              <a:rPr lang="ja" sz="800">
                <a:solidFill>
                  <a:schemeClr val="dk1"/>
                </a:solidFill>
              </a:rPr>
              <a:t> </a:t>
            </a:r>
            <a:r>
              <a:rPr lang="ja" sz="800">
                <a:solidFill>
                  <a:srgbClr val="2A00FF"/>
                </a:solidFill>
              </a:rPr>
              <a:t>"item_list_noodle"</a:t>
            </a:r>
            <a:r>
              <a:rPr lang="ja" sz="800">
                <a:solidFill>
                  <a:schemeClr val="dk1"/>
                </a:solidFill>
              </a:rPr>
              <a:t>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}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</a:t>
            </a:r>
            <a:r>
              <a:rPr lang="ja" sz="800">
                <a:solidFill>
                  <a:srgbClr val="646464"/>
                </a:solidFill>
              </a:rPr>
              <a:t>@</a:t>
            </a:r>
            <a:r>
              <a:rPr lang="ja" sz="800" u="sng">
                <a:solidFill>
                  <a:schemeClr val="dk1"/>
                </a:solidFill>
              </a:rPr>
              <a:t>RequestMapping</a:t>
            </a:r>
            <a:r>
              <a:rPr lang="ja" sz="800">
                <a:solidFill>
                  <a:schemeClr val="dk1"/>
                </a:solidFill>
              </a:rPr>
              <a:t>(</a:t>
            </a:r>
            <a:r>
              <a:rPr lang="ja" sz="800">
                <a:solidFill>
                  <a:srgbClr val="2A00FF"/>
                </a:solidFill>
              </a:rPr>
              <a:t>"/logout"</a:t>
            </a:r>
            <a:r>
              <a:rPr lang="ja" sz="800">
                <a:solidFill>
                  <a:schemeClr val="dk1"/>
                </a:solidFill>
              </a:rPr>
              <a:t>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</a:t>
            </a:r>
            <a:r>
              <a:rPr b="1" lang="ja" sz="800">
                <a:solidFill>
                  <a:srgbClr val="7F0055"/>
                </a:solidFill>
              </a:rPr>
              <a:t>public</a:t>
            </a:r>
            <a:r>
              <a:rPr lang="ja" sz="800">
                <a:solidFill>
                  <a:schemeClr val="dk1"/>
                </a:solidFill>
              </a:rPr>
              <a:t> String logout() {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	</a:t>
            </a:r>
            <a:r>
              <a:rPr lang="ja" sz="800" u="sng">
                <a:solidFill>
                  <a:schemeClr val="dk1"/>
                </a:solidFill>
              </a:rPr>
              <a:t>session</a:t>
            </a:r>
            <a:r>
              <a:rPr lang="ja" sz="800">
                <a:solidFill>
                  <a:schemeClr val="dk1"/>
                </a:solidFill>
              </a:rPr>
              <a:t>.invalidate();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	</a:t>
            </a:r>
            <a:r>
              <a:rPr b="1" lang="ja" sz="800">
                <a:solidFill>
                  <a:srgbClr val="7F0055"/>
                </a:solidFill>
              </a:rPr>
              <a:t>return</a:t>
            </a:r>
            <a:r>
              <a:rPr lang="ja" sz="800">
                <a:solidFill>
                  <a:schemeClr val="dk1"/>
                </a:solidFill>
              </a:rPr>
              <a:t> </a:t>
            </a:r>
            <a:r>
              <a:rPr lang="ja" sz="800">
                <a:solidFill>
                  <a:srgbClr val="2A00FF"/>
                </a:solidFill>
              </a:rPr>
              <a:t>"item_list_noodle"</a:t>
            </a:r>
            <a:r>
              <a:rPr lang="ja" sz="800">
                <a:solidFill>
                  <a:schemeClr val="dk1"/>
                </a:solidFill>
              </a:rPr>
              <a:t>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800">
                <a:solidFill>
                  <a:schemeClr val="dk1"/>
                </a:solidFill>
              </a:rPr>
              <a:t>	}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}</a:t>
            </a:r>
            <a:endParaRPr sz="800"/>
          </a:p>
        </p:txBody>
      </p:sp>
      <p:sp>
        <p:nvSpPr>
          <p:cNvPr id="218" name="Google Shape;218;p30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  <a:solidFill>
            <a:srgbClr val="CFE2F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</a:rPr>
              <a:t>セキュリティ</a:t>
            </a:r>
            <a:r>
              <a:rPr b="1" lang="ja">
                <a:solidFill>
                  <a:srgbClr val="FFFFFF"/>
                </a:solidFill>
              </a:rPr>
              <a:t>導入前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/>
          <p:nvPr/>
        </p:nvSpPr>
        <p:spPr>
          <a:xfrm>
            <a:off x="9400" y="4196850"/>
            <a:ext cx="9144000" cy="954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FFFFFF"/>
                </a:solidFill>
              </a:rPr>
              <a:t>③</a:t>
            </a:r>
            <a:r>
              <a:rPr b="1" lang="ja" sz="3600">
                <a:solidFill>
                  <a:srgbClr val="FFFFFF"/>
                </a:solidFill>
              </a:rPr>
              <a:t>ログアウト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224" name="Google Shape;224;p31"/>
          <p:cNvSpPr/>
          <p:nvPr/>
        </p:nvSpPr>
        <p:spPr>
          <a:xfrm>
            <a:off x="9400" y="1244125"/>
            <a:ext cx="9144000" cy="99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FFFFFF"/>
                </a:solidFill>
              </a:rPr>
              <a:t>①</a:t>
            </a:r>
            <a:r>
              <a:rPr b="1" lang="ja" sz="3600">
                <a:solidFill>
                  <a:srgbClr val="FFFFFF"/>
                </a:solidFill>
              </a:rPr>
              <a:t>ログイン画面へ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225" name="Google Shape;22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26" name="Google Shape;226;p31"/>
          <p:cNvSpPr txBox="1"/>
          <p:nvPr/>
        </p:nvSpPr>
        <p:spPr>
          <a:xfrm>
            <a:off x="0" y="590800"/>
            <a:ext cx="5510100" cy="4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 u="sng">
                <a:solidFill>
                  <a:srgbClr val="646464"/>
                </a:solidFill>
              </a:rPr>
              <a:t>@</a:t>
            </a:r>
            <a:r>
              <a:rPr lang="ja" sz="800" u="sng">
                <a:solidFill>
                  <a:schemeClr val="dk1"/>
                </a:solidFill>
              </a:rPr>
              <a:t>Controller</a:t>
            </a:r>
            <a:endParaRPr sz="8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646464"/>
                </a:solidFill>
              </a:rPr>
              <a:t>@</a:t>
            </a:r>
            <a:r>
              <a:rPr lang="ja" sz="800" u="sng">
                <a:solidFill>
                  <a:schemeClr val="dk1"/>
                </a:solidFill>
              </a:rPr>
              <a:t>RequestMapping</a:t>
            </a:r>
            <a:r>
              <a:rPr lang="ja" sz="800">
                <a:solidFill>
                  <a:schemeClr val="dk1"/>
                </a:solidFill>
              </a:rPr>
              <a:t>(</a:t>
            </a:r>
            <a:r>
              <a:rPr lang="ja" sz="800">
                <a:solidFill>
                  <a:srgbClr val="2A00FF"/>
                </a:solidFill>
              </a:rPr>
              <a:t>"/login-user"</a:t>
            </a:r>
            <a:r>
              <a:rPr lang="ja" sz="800">
                <a:solidFill>
                  <a:schemeClr val="dk1"/>
                </a:solidFill>
              </a:rPr>
              <a:t>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800">
                <a:solidFill>
                  <a:srgbClr val="7F0055"/>
                </a:solidFill>
              </a:rPr>
              <a:t>public</a:t>
            </a:r>
            <a:r>
              <a:rPr lang="ja" sz="800">
                <a:solidFill>
                  <a:schemeClr val="dk1"/>
                </a:solidFill>
              </a:rPr>
              <a:t> </a:t>
            </a:r>
            <a:r>
              <a:rPr b="1" lang="ja" sz="800">
                <a:solidFill>
                  <a:srgbClr val="7F0055"/>
                </a:solidFill>
              </a:rPr>
              <a:t>class</a:t>
            </a:r>
            <a:r>
              <a:rPr lang="ja" sz="800">
                <a:solidFill>
                  <a:schemeClr val="dk1"/>
                </a:solidFill>
              </a:rPr>
              <a:t> LoginUserController {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	</a:t>
            </a:r>
            <a:r>
              <a:rPr lang="ja" sz="800">
                <a:solidFill>
                  <a:srgbClr val="646464"/>
                </a:solidFill>
              </a:rPr>
              <a:t>@</a:t>
            </a:r>
            <a:r>
              <a:rPr lang="ja" sz="800" u="sng">
                <a:solidFill>
                  <a:schemeClr val="dk1"/>
                </a:solidFill>
              </a:rPr>
              <a:t>RequestMapping</a:t>
            </a:r>
            <a:r>
              <a:rPr lang="ja" sz="800">
                <a:solidFill>
                  <a:schemeClr val="dk1"/>
                </a:solidFill>
              </a:rPr>
              <a:t>(</a:t>
            </a:r>
            <a:r>
              <a:rPr lang="ja" sz="800">
                <a:solidFill>
                  <a:srgbClr val="2A00FF"/>
                </a:solidFill>
              </a:rPr>
              <a:t>"/to-login"</a:t>
            </a:r>
            <a:r>
              <a:rPr lang="ja" sz="800">
                <a:solidFill>
                  <a:schemeClr val="dk1"/>
                </a:solidFill>
              </a:rPr>
              <a:t>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	</a:t>
            </a:r>
            <a:r>
              <a:rPr b="1" lang="ja" sz="800">
                <a:solidFill>
                  <a:srgbClr val="7F0055"/>
                </a:solidFill>
              </a:rPr>
              <a:t>public</a:t>
            </a:r>
            <a:r>
              <a:rPr lang="ja" sz="800">
                <a:solidFill>
                  <a:schemeClr val="dk1"/>
                </a:solidFill>
              </a:rPr>
              <a:t> String toLogin(</a:t>
            </a:r>
            <a:r>
              <a:rPr lang="ja" sz="800" u="sng">
                <a:solidFill>
                  <a:schemeClr val="dk1"/>
                </a:solidFill>
              </a:rPr>
              <a:t>Model</a:t>
            </a:r>
            <a:r>
              <a:rPr lang="ja" sz="800">
                <a:solidFill>
                  <a:schemeClr val="dk1"/>
                </a:solidFill>
              </a:rPr>
              <a:t> </a:t>
            </a:r>
            <a:r>
              <a:rPr lang="ja" sz="800">
                <a:solidFill>
                  <a:srgbClr val="6A3E3E"/>
                </a:solidFill>
              </a:rPr>
              <a:t>model</a:t>
            </a:r>
            <a:r>
              <a:rPr lang="ja" sz="800">
                <a:solidFill>
                  <a:schemeClr val="dk1"/>
                </a:solidFill>
              </a:rPr>
              <a:t>,</a:t>
            </a:r>
            <a:r>
              <a:rPr lang="ja" sz="800">
                <a:solidFill>
                  <a:srgbClr val="646464"/>
                </a:solidFill>
              </a:rPr>
              <a:t>@</a:t>
            </a:r>
            <a:r>
              <a:rPr lang="ja" sz="800" u="sng">
                <a:solidFill>
                  <a:schemeClr val="dk1"/>
                </a:solidFill>
              </a:rPr>
              <a:t>RequestParam</a:t>
            </a:r>
            <a:r>
              <a:rPr lang="ja" sz="800">
                <a:solidFill>
                  <a:schemeClr val="dk1"/>
                </a:solidFill>
              </a:rPr>
              <a:t>(required = </a:t>
            </a:r>
            <a:r>
              <a:rPr b="1" lang="ja" sz="800">
                <a:solidFill>
                  <a:srgbClr val="7F0055"/>
                </a:solidFill>
              </a:rPr>
              <a:t>false</a:t>
            </a:r>
            <a:r>
              <a:rPr lang="ja" sz="800">
                <a:solidFill>
                  <a:schemeClr val="dk1"/>
                </a:solidFill>
              </a:rPr>
              <a:t>) String </a:t>
            </a:r>
            <a:r>
              <a:rPr lang="ja" sz="800">
                <a:solidFill>
                  <a:srgbClr val="6A3E3E"/>
                </a:solidFill>
              </a:rPr>
              <a:t>error</a:t>
            </a:r>
            <a:r>
              <a:rPr lang="ja" sz="800">
                <a:solidFill>
                  <a:schemeClr val="dk1"/>
                </a:solidFill>
              </a:rPr>
              <a:t>) {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		</a:t>
            </a:r>
            <a:r>
              <a:rPr b="1" lang="ja" sz="800">
                <a:solidFill>
                  <a:srgbClr val="7F0055"/>
                </a:solidFill>
              </a:rPr>
              <a:t>if</a:t>
            </a:r>
            <a:r>
              <a:rPr lang="ja" sz="800">
                <a:solidFill>
                  <a:schemeClr val="dk1"/>
                </a:solidFill>
              </a:rPr>
              <a:t> (</a:t>
            </a:r>
            <a:r>
              <a:rPr lang="ja" sz="800">
                <a:solidFill>
                  <a:srgbClr val="6A3E3E"/>
                </a:solidFill>
              </a:rPr>
              <a:t>error</a:t>
            </a:r>
            <a:r>
              <a:rPr lang="ja" sz="800">
                <a:solidFill>
                  <a:schemeClr val="dk1"/>
                </a:solidFill>
              </a:rPr>
              <a:t> != </a:t>
            </a:r>
            <a:r>
              <a:rPr b="1" lang="ja" sz="800">
                <a:solidFill>
                  <a:srgbClr val="7F0055"/>
                </a:solidFill>
              </a:rPr>
              <a:t>null</a:t>
            </a:r>
            <a:r>
              <a:rPr lang="ja" sz="800">
                <a:solidFill>
                  <a:schemeClr val="dk1"/>
                </a:solidFill>
              </a:rPr>
              <a:t>) {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			</a:t>
            </a:r>
            <a:r>
              <a:rPr lang="ja" sz="800">
                <a:solidFill>
                  <a:srgbClr val="6A3E3E"/>
                </a:solidFill>
              </a:rPr>
              <a:t>model</a:t>
            </a:r>
            <a:r>
              <a:rPr lang="ja" sz="800">
                <a:solidFill>
                  <a:schemeClr val="dk1"/>
                </a:solidFill>
              </a:rPr>
              <a:t>.addAttribute(</a:t>
            </a:r>
            <a:r>
              <a:rPr lang="ja" sz="800">
                <a:solidFill>
                  <a:srgbClr val="2A00FF"/>
                </a:solidFill>
              </a:rPr>
              <a:t>"errorMessage"</a:t>
            </a:r>
            <a:r>
              <a:rPr lang="ja" sz="800">
                <a:solidFill>
                  <a:schemeClr val="dk1"/>
                </a:solidFill>
              </a:rPr>
              <a:t>, </a:t>
            </a:r>
            <a:r>
              <a:rPr lang="ja" sz="800">
                <a:solidFill>
                  <a:srgbClr val="2A00FF"/>
                </a:solidFill>
              </a:rPr>
              <a:t>"uuu"</a:t>
            </a:r>
            <a:r>
              <a:rPr lang="ja" sz="800">
                <a:solidFill>
                  <a:schemeClr val="dk1"/>
                </a:solidFill>
              </a:rPr>
              <a:t>);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		}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		</a:t>
            </a:r>
            <a:r>
              <a:rPr b="1" lang="ja" sz="800">
                <a:solidFill>
                  <a:srgbClr val="7F0055"/>
                </a:solidFill>
              </a:rPr>
              <a:t>return</a:t>
            </a:r>
            <a:r>
              <a:rPr lang="ja" sz="800">
                <a:solidFill>
                  <a:schemeClr val="dk1"/>
                </a:solidFill>
              </a:rPr>
              <a:t> </a:t>
            </a:r>
            <a:r>
              <a:rPr lang="ja" sz="800">
                <a:solidFill>
                  <a:srgbClr val="2A00FF"/>
                </a:solidFill>
              </a:rPr>
              <a:t>"login"</a:t>
            </a:r>
            <a:r>
              <a:rPr lang="ja" sz="800">
                <a:solidFill>
                  <a:schemeClr val="dk1"/>
                </a:solidFill>
              </a:rPr>
              <a:t>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	}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	</a:t>
            </a:r>
            <a:r>
              <a:rPr lang="ja" sz="800">
                <a:solidFill>
                  <a:srgbClr val="646464"/>
                </a:solidFill>
              </a:rPr>
              <a:t>@</a:t>
            </a:r>
            <a:r>
              <a:rPr lang="ja" sz="800" u="sng">
                <a:solidFill>
                  <a:schemeClr val="dk1"/>
                </a:solidFill>
              </a:rPr>
              <a:t>RequestMapping</a:t>
            </a:r>
            <a:r>
              <a:rPr lang="ja" sz="800">
                <a:solidFill>
                  <a:schemeClr val="dk1"/>
                </a:solidFill>
              </a:rPr>
              <a:t>(</a:t>
            </a:r>
            <a:r>
              <a:rPr lang="ja" sz="800">
                <a:solidFill>
                  <a:srgbClr val="2A00FF"/>
                </a:solidFill>
              </a:rPr>
              <a:t>"/logout"</a:t>
            </a:r>
            <a:r>
              <a:rPr lang="ja" sz="800">
                <a:solidFill>
                  <a:schemeClr val="dk1"/>
                </a:solidFill>
              </a:rPr>
              <a:t>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	</a:t>
            </a:r>
            <a:r>
              <a:rPr b="1" lang="ja" sz="800">
                <a:solidFill>
                  <a:srgbClr val="7F0055"/>
                </a:solidFill>
              </a:rPr>
              <a:t>public</a:t>
            </a:r>
            <a:r>
              <a:rPr lang="ja" sz="800">
                <a:solidFill>
                  <a:schemeClr val="dk1"/>
                </a:solidFill>
              </a:rPr>
              <a:t> String logout() {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		</a:t>
            </a:r>
            <a:r>
              <a:rPr lang="ja" sz="800" u="sng">
                <a:solidFill>
                  <a:schemeClr val="dk1"/>
                </a:solidFill>
              </a:rPr>
              <a:t>session</a:t>
            </a:r>
            <a:r>
              <a:rPr lang="ja" sz="800">
                <a:solidFill>
                  <a:schemeClr val="dk1"/>
                </a:solidFill>
              </a:rPr>
              <a:t>.invalidate();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		</a:t>
            </a:r>
            <a:r>
              <a:rPr b="1" lang="ja" sz="800">
                <a:solidFill>
                  <a:srgbClr val="7F0055"/>
                </a:solidFill>
              </a:rPr>
              <a:t>return</a:t>
            </a:r>
            <a:r>
              <a:rPr lang="ja" sz="800">
                <a:solidFill>
                  <a:schemeClr val="dk1"/>
                </a:solidFill>
              </a:rPr>
              <a:t> </a:t>
            </a:r>
            <a:r>
              <a:rPr lang="ja" sz="800">
                <a:solidFill>
                  <a:srgbClr val="2A00FF"/>
                </a:solidFill>
              </a:rPr>
              <a:t>"item_list_noodle"</a:t>
            </a:r>
            <a:r>
              <a:rPr lang="ja" sz="800">
                <a:solidFill>
                  <a:schemeClr val="dk1"/>
                </a:solidFill>
              </a:rPr>
              <a:t>;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	}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}</a:t>
            </a:r>
            <a:endParaRPr sz="800" u="sng">
              <a:solidFill>
                <a:srgbClr val="646464"/>
              </a:solidFill>
            </a:endParaRPr>
          </a:p>
        </p:txBody>
      </p:sp>
      <p:sp>
        <p:nvSpPr>
          <p:cNvPr id="227" name="Google Shape;227;p3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F4CCCC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FFFF"/>
                </a:solidFill>
              </a:rPr>
              <a:t>セキュリティ</a:t>
            </a:r>
            <a:r>
              <a:rPr b="1" lang="ja">
                <a:solidFill>
                  <a:srgbClr val="FFFFFF"/>
                </a:solidFill>
              </a:rPr>
              <a:t>導入後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28" name="Google Shape;228;p31"/>
          <p:cNvSpPr/>
          <p:nvPr/>
        </p:nvSpPr>
        <p:spPr>
          <a:xfrm>
            <a:off x="56425" y="2247350"/>
            <a:ext cx="9036300" cy="193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3600">
                <a:solidFill>
                  <a:srgbClr val="FF0000"/>
                </a:solidFill>
              </a:rPr>
              <a:t>コード量 40%カット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2CC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401950" y="3719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目次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02750" y="966825"/>
            <a:ext cx="8275800" cy="39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1.　</a:t>
            </a:r>
            <a:r>
              <a:rPr lang="ja" sz="2400">
                <a:latin typeface="Meiryo"/>
                <a:ea typeface="Meiryo"/>
                <a:cs typeface="Meiryo"/>
                <a:sym typeface="Meiryo"/>
              </a:rPr>
              <a:t>サイトコンセプト説明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2.　システム実演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3.　個人の成果報告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4.　終わりに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latin typeface="Meiryo"/>
                <a:ea typeface="Meiryo"/>
                <a:cs typeface="Meiryo"/>
                <a:sym typeface="Meiryo"/>
              </a:rPr>
              <a:t>5.　質疑応答</a:t>
            </a:r>
            <a:endParaRPr sz="24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850" y="2141100"/>
            <a:ext cx="2095775" cy="20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/>
          <p:nvPr/>
        </p:nvSpPr>
        <p:spPr>
          <a:xfrm>
            <a:off x="235075" y="324450"/>
            <a:ext cx="8622600" cy="44946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"/>
          <p:cNvSpPr/>
          <p:nvPr/>
        </p:nvSpPr>
        <p:spPr>
          <a:xfrm>
            <a:off x="818075" y="2214450"/>
            <a:ext cx="1767900" cy="71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3662425" y="2214450"/>
            <a:ext cx="1767900" cy="71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6506775" y="2214450"/>
            <a:ext cx="1767900" cy="714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苦労した点</a:t>
            </a:r>
            <a:endParaRPr/>
          </a:p>
        </p:txBody>
      </p:sp>
      <p:cxnSp>
        <p:nvCxnSpPr>
          <p:cNvPr id="237" name="Google Shape;237;p32"/>
          <p:cNvCxnSpPr>
            <a:stCxn id="234" idx="3"/>
            <a:endCxn id="235" idx="1"/>
          </p:cNvCxnSpPr>
          <p:nvPr/>
        </p:nvCxnSpPr>
        <p:spPr>
          <a:xfrm>
            <a:off x="2585975" y="2571750"/>
            <a:ext cx="1076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32"/>
          <p:cNvCxnSpPr>
            <a:stCxn id="235" idx="3"/>
            <a:endCxn id="236" idx="1"/>
          </p:cNvCxnSpPr>
          <p:nvPr/>
        </p:nvCxnSpPr>
        <p:spPr>
          <a:xfrm>
            <a:off x="5430325" y="2571750"/>
            <a:ext cx="1076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graphicFrame>
        <p:nvGraphicFramePr>
          <p:cNvPr id="239" name="Google Shape;239;p32"/>
          <p:cNvGraphicFramePr/>
          <p:nvPr/>
        </p:nvGraphicFramePr>
        <p:xfrm>
          <a:off x="1866425" y="47472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{B5C257CD-2B24-469C-864C-DBFD9D166B54}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45" name="Google Shape;245;p33"/>
          <p:cNvSpPr txBox="1"/>
          <p:nvPr>
            <p:ph idx="4294967295" type="body"/>
          </p:nvPr>
        </p:nvSpPr>
        <p:spPr>
          <a:xfrm>
            <a:off x="4314525" y="2289613"/>
            <a:ext cx="18255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ja"/>
              <a:t>ページング機能</a:t>
            </a:r>
            <a:endParaRPr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975" y="2090738"/>
            <a:ext cx="1019175" cy="962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7" name="Google Shape;247;p33"/>
          <p:cNvGraphicFramePr/>
          <p:nvPr/>
        </p:nvGraphicFramePr>
        <p:xfrm>
          <a:off x="1866425" y="47472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{B5C257CD-2B24-469C-864C-DBFD9D166B54}</a:tableStyleId>
              </a:tblPr>
              <a:tblGrid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/>
          <p:nvPr/>
        </p:nvSpPr>
        <p:spPr>
          <a:xfrm>
            <a:off x="3657800" y="750650"/>
            <a:ext cx="5162400" cy="2985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7062775" y="1857412"/>
            <a:ext cx="1618200" cy="173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/>
              <a:t>④</a:t>
            </a:r>
            <a:r>
              <a:rPr lang="ja" sz="1100"/>
              <a:t> 次ページ</a:t>
            </a:r>
            <a:r>
              <a:rPr lang="ja" sz="1100"/>
              <a:t>以降</a:t>
            </a:r>
            <a:r>
              <a:rPr lang="ja" sz="1100"/>
              <a:t>の内容</a:t>
            </a:r>
            <a:endParaRPr sz="1100"/>
          </a:p>
        </p:txBody>
      </p:sp>
      <p:sp>
        <p:nvSpPr>
          <p:cNvPr id="254" name="Google Shape;254;p34"/>
          <p:cNvSpPr/>
          <p:nvPr/>
        </p:nvSpPr>
        <p:spPr>
          <a:xfrm>
            <a:off x="5337650" y="1857412"/>
            <a:ext cx="1618200" cy="1737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/>
              <a:t>③ 1ページ目の内容</a:t>
            </a:r>
            <a:endParaRPr sz="1100"/>
          </a:p>
        </p:txBody>
      </p:sp>
      <p:sp>
        <p:nvSpPr>
          <p:cNvPr id="255" name="Google Shape;255;p34"/>
          <p:cNvSpPr/>
          <p:nvPr/>
        </p:nvSpPr>
        <p:spPr>
          <a:xfrm>
            <a:off x="3772550" y="1857412"/>
            <a:ext cx="1443300" cy="820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/>
              <a:t>②</a:t>
            </a:r>
            <a:r>
              <a:rPr lang="ja" sz="1100"/>
              <a:t>並び替えの内容</a:t>
            </a:r>
            <a:endParaRPr sz="1100"/>
          </a:p>
        </p:txBody>
      </p:sp>
      <p:sp>
        <p:nvSpPr>
          <p:cNvPr id="256" name="Google Shape;256;p34"/>
          <p:cNvSpPr/>
          <p:nvPr/>
        </p:nvSpPr>
        <p:spPr>
          <a:xfrm>
            <a:off x="3772596" y="932225"/>
            <a:ext cx="4891200" cy="784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/>
              <a:t>①検索ワード</a:t>
            </a:r>
            <a:endParaRPr sz="1100"/>
          </a:p>
        </p:txBody>
      </p:sp>
      <p:sp>
        <p:nvSpPr>
          <p:cNvPr id="257" name="Google Shape;25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3">
            <a:alphaModFix/>
          </a:blip>
          <a:srcRect b="0" l="0" r="0" t="25628"/>
          <a:stretch/>
        </p:blipFill>
        <p:spPr>
          <a:xfrm>
            <a:off x="304800" y="748125"/>
            <a:ext cx="2254800" cy="1728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9" name="Google Shape;259;p34"/>
          <p:cNvSpPr/>
          <p:nvPr/>
        </p:nvSpPr>
        <p:spPr>
          <a:xfrm>
            <a:off x="1432650" y="1902500"/>
            <a:ext cx="667500" cy="262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4"/>
          <p:cNvSpPr/>
          <p:nvPr/>
        </p:nvSpPr>
        <p:spPr>
          <a:xfrm>
            <a:off x="304800" y="2614100"/>
            <a:ext cx="2950500" cy="820800"/>
          </a:xfrm>
          <a:prstGeom prst="wedgeRoundRectCallout">
            <a:avLst>
              <a:gd fmla="val -7427" name="adj1"/>
              <a:gd fmla="val -107286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EC</a:t>
            </a:r>
            <a:r>
              <a:rPr lang="ja"/>
              <a:t>サイト最下部のリンク機能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(初期の段階は1ページに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全ての商品が掲載されていた。)</a:t>
            </a:r>
            <a:endParaRPr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856" y="1267777"/>
            <a:ext cx="4891168" cy="44882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7425" y="2167740"/>
            <a:ext cx="1443279" cy="51043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3" name="Google Shape;26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2775" y="2222252"/>
            <a:ext cx="1618249" cy="137237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7638" y="2222252"/>
            <a:ext cx="1618249" cy="137236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p34"/>
          <p:cNvSpPr/>
          <p:nvPr/>
        </p:nvSpPr>
        <p:spPr>
          <a:xfrm>
            <a:off x="3657800" y="3884875"/>
            <a:ext cx="5162400" cy="655200"/>
          </a:xfrm>
          <a:prstGeom prst="wedgeRoundRectCallout">
            <a:avLst>
              <a:gd fmla="val -33606" name="adj1"/>
              <a:gd fmla="val -173138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リンクボタンを押した時に、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①から④の情報を処理できなければエラー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6" name="Google Shape;266;p34"/>
          <p:cNvSpPr txBox="1"/>
          <p:nvPr>
            <p:ph type="title"/>
          </p:nvPr>
        </p:nvSpPr>
        <p:spPr>
          <a:xfrm>
            <a:off x="6900" y="6402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>
                <a:solidFill>
                  <a:srgbClr val="000000"/>
                </a:solidFill>
              </a:rPr>
              <a:t>ページング機能とは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267" name="Google Shape;267;p34"/>
          <p:cNvGraphicFramePr/>
          <p:nvPr/>
        </p:nvGraphicFramePr>
        <p:xfrm>
          <a:off x="1866425" y="47472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{B5C257CD-2B24-469C-864C-DBFD9D166B54}</a:tableStyleId>
              </a:tblPr>
              <a:tblGrid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/>
          <p:nvPr/>
        </p:nvSpPr>
        <p:spPr>
          <a:xfrm>
            <a:off x="108438" y="869800"/>
            <a:ext cx="3535500" cy="269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■</a:t>
            </a:r>
            <a:r>
              <a:rPr lang="ja"/>
              <a:t>従業員管理システム</a:t>
            </a:r>
            <a:endParaRPr/>
          </a:p>
        </p:txBody>
      </p:sp>
      <p:pic>
        <p:nvPicPr>
          <p:cNvPr id="273" name="Google Shape;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863" y="1242575"/>
            <a:ext cx="1449220" cy="1428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4" name="Google Shape;274;p35"/>
          <p:cNvSpPr txBox="1"/>
          <p:nvPr/>
        </p:nvSpPr>
        <p:spPr>
          <a:xfrm>
            <a:off x="296488" y="2735725"/>
            <a:ext cx="3093600" cy="64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■</a:t>
            </a:r>
            <a:r>
              <a:rPr lang="ja"/>
              <a:t>使われているコード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th:href="@{'show</a:t>
            </a:r>
            <a:r>
              <a:rPr lang="ja">
                <a:solidFill>
                  <a:srgbClr val="FF0000"/>
                </a:solidFill>
              </a:rPr>
              <a:t>?id=' + ${user.id}</a:t>
            </a:r>
            <a:r>
              <a:rPr lang="ja"/>
              <a:t>}"</a:t>
            </a:r>
            <a:endParaRPr/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88" y="1242575"/>
            <a:ext cx="809625" cy="1428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6" name="Google Shape;276;p35"/>
          <p:cNvSpPr/>
          <p:nvPr/>
        </p:nvSpPr>
        <p:spPr>
          <a:xfrm>
            <a:off x="1220488" y="1515575"/>
            <a:ext cx="606000" cy="48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296488" y="1584425"/>
            <a:ext cx="809700" cy="34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>
            <a:off x="108438" y="3696500"/>
            <a:ext cx="3535500" cy="577200"/>
          </a:xfrm>
          <a:prstGeom prst="wedgeRoundRectCallout">
            <a:avLst>
              <a:gd fmla="val 21278" name="adj1"/>
              <a:gd fmla="val -119421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今までに習ったコードだと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情報を「一度に複数」送れなかった。</a:t>
            </a:r>
            <a:endParaRPr/>
          </a:p>
        </p:txBody>
      </p:sp>
      <p:sp>
        <p:nvSpPr>
          <p:cNvPr id="279" name="Google Shape;279;p35"/>
          <p:cNvSpPr txBox="1"/>
          <p:nvPr/>
        </p:nvSpPr>
        <p:spPr>
          <a:xfrm>
            <a:off x="3785263" y="869800"/>
            <a:ext cx="5250300" cy="113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th:href=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"@{/search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　　</a:t>
            </a:r>
            <a:r>
              <a:rPr lang="ja">
                <a:solidFill>
                  <a:srgbClr val="FF0000"/>
                </a:solidFill>
              </a:rPr>
              <a:t>(</a:t>
            </a:r>
            <a:r>
              <a:rPr lang="ja">
                <a:solidFill>
                  <a:srgbClr val="FF0000"/>
                </a:solidFill>
              </a:rPr>
              <a:t>name=${name}</a:t>
            </a:r>
            <a:r>
              <a:rPr lang="ja">
                <a:solidFill>
                  <a:srgbClr val="FF0000"/>
                </a:solidFill>
              </a:rPr>
              <a:t>,element=${</a:t>
            </a:r>
            <a:r>
              <a:rPr lang="ja">
                <a:solidFill>
                  <a:srgbClr val="FF0000"/>
                </a:solidFill>
              </a:rPr>
              <a:t>element</a:t>
            </a:r>
            <a:r>
              <a:rPr lang="ja">
                <a:solidFill>
                  <a:srgbClr val="FF0000"/>
                </a:solidFill>
              </a:rPr>
              <a:t>}</a:t>
            </a:r>
            <a:r>
              <a:rPr lang="ja">
                <a:solidFill>
                  <a:srgbClr val="FF0000"/>
                </a:solidFill>
              </a:rPr>
              <a:t>,page=${status.count}</a:t>
            </a:r>
            <a:r>
              <a:rPr lang="ja">
                <a:solidFill>
                  <a:srgbClr val="FF0000"/>
                </a:solidFill>
              </a:rPr>
              <a:t>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}"</a:t>
            </a:r>
            <a:endParaRPr i="1" sz="900">
              <a:solidFill>
                <a:srgbClr val="2A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>
            <a:off x="3785263" y="2094125"/>
            <a:ext cx="5250300" cy="951900"/>
          </a:xfrm>
          <a:prstGeom prst="wedgeRoundRectCallout">
            <a:avLst>
              <a:gd fmla="val 21814" name="adj1"/>
              <a:gd fmla="val -95210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一度に複数の情報を送れる方法を発見！！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チームの他のメンバーが作ったアルゴリズムに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追加する形で実装しました。</a:t>
            </a:r>
            <a:endParaRPr/>
          </a:p>
        </p:txBody>
      </p:sp>
      <p:sp>
        <p:nvSpPr>
          <p:cNvPr id="281" name="Google Shape;281;p35"/>
          <p:cNvSpPr txBox="1"/>
          <p:nvPr>
            <p:ph type="title"/>
          </p:nvPr>
        </p:nvSpPr>
        <p:spPr>
          <a:xfrm>
            <a:off x="6900" y="64025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>
                <a:solidFill>
                  <a:srgbClr val="000000"/>
                </a:solidFill>
              </a:rPr>
              <a:t>苦労した所</a:t>
            </a:r>
            <a:endParaRPr sz="3000">
              <a:solidFill>
                <a:srgbClr val="000000"/>
              </a:solidFill>
            </a:endParaRPr>
          </a:p>
        </p:txBody>
      </p:sp>
      <p:graphicFrame>
        <p:nvGraphicFramePr>
          <p:cNvPr id="282" name="Google Shape;282;p35"/>
          <p:cNvGraphicFramePr/>
          <p:nvPr/>
        </p:nvGraphicFramePr>
        <p:xfrm>
          <a:off x="1866425" y="47472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{B5C257CD-2B24-469C-864C-DBFD9D166B54}</a:tableStyleId>
              </a:tblPr>
              <a:tblGrid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>
                          <a:solidFill>
                            <a:srgbClr val="FFFFFF"/>
                          </a:solidFill>
                        </a:rPr>
                        <a:t>●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14" y="2265387"/>
            <a:ext cx="804841" cy="67503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9" name="Google Shape;2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44" y="2234237"/>
            <a:ext cx="760745" cy="67503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" name="Google Shape;29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7626" y="2229044"/>
            <a:ext cx="737338" cy="68542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1" name="Google Shape;29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1505" y="2234234"/>
            <a:ext cx="711943" cy="67503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2" name="Google Shape;29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3581" y="2164138"/>
            <a:ext cx="628295" cy="81523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3" name="Google Shape;293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0130" y="2200477"/>
            <a:ext cx="711376" cy="74254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4" name="Google Shape;294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06908" y="2210873"/>
            <a:ext cx="747723" cy="72177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" name="Google Shape;295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11445" y="2216053"/>
            <a:ext cx="742531" cy="71138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36"/>
          <p:cNvSpPr txBox="1"/>
          <p:nvPr/>
        </p:nvSpPr>
        <p:spPr>
          <a:xfrm>
            <a:off x="0" y="-9400"/>
            <a:ext cx="9144000" cy="1636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0"/>
              <a:t>芦部 佑介</a:t>
            </a:r>
            <a:endParaRPr sz="6000"/>
          </a:p>
        </p:txBody>
      </p:sp>
      <p:sp>
        <p:nvSpPr>
          <p:cNvPr id="297" name="Google Shape;297;p36"/>
          <p:cNvSpPr txBox="1"/>
          <p:nvPr/>
        </p:nvSpPr>
        <p:spPr>
          <a:xfrm>
            <a:off x="0" y="3422725"/>
            <a:ext cx="91440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chemeClr val="dk1"/>
                </a:solidFill>
              </a:rPr>
              <a:t>・</a:t>
            </a:r>
            <a:r>
              <a:rPr lang="ja" sz="2400"/>
              <a:t>メイン画面(</a:t>
            </a:r>
            <a:r>
              <a:rPr lang="ja" sz="2400"/>
              <a:t>ユースケース数最多</a:t>
            </a:r>
            <a:r>
              <a:rPr lang="ja" sz="2400"/>
              <a:t>)の実装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・初級〜上級まで幅広く担当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8" name="Google Shape;298;p36"/>
          <p:cNvSpPr/>
          <p:nvPr/>
        </p:nvSpPr>
        <p:spPr>
          <a:xfrm>
            <a:off x="2304812" y="2015200"/>
            <a:ext cx="2343900" cy="117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/>
          <p:nvPr>
            <p:ph type="title"/>
          </p:nvPr>
        </p:nvSpPr>
        <p:spPr>
          <a:xfrm>
            <a:off x="311700" y="3874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/>
              <a:t>担当した機能</a:t>
            </a:r>
            <a:endParaRPr sz="4800"/>
          </a:p>
        </p:txBody>
      </p:sp>
      <p:sp>
        <p:nvSpPr>
          <p:cNvPr id="304" name="Google Shape;304;p37"/>
          <p:cNvSpPr txBox="1"/>
          <p:nvPr/>
        </p:nvSpPr>
        <p:spPr>
          <a:xfrm>
            <a:off x="461850" y="1267500"/>
            <a:ext cx="82203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・商品一覧の表示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・商品一覧から商品詳細への遷移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・商品の検索機能の追加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・商品を金額の昇降順に並び替え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・商品名のオートコンプリート機能の追加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type="title"/>
          </p:nvPr>
        </p:nvSpPr>
        <p:spPr>
          <a:xfrm>
            <a:off x="311700" y="475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4800"/>
              <a:t>工夫した点</a:t>
            </a:r>
            <a:r>
              <a:rPr lang="ja" sz="4800"/>
              <a:t>/苦労した点</a:t>
            </a:r>
            <a:endParaRPr sz="4800"/>
          </a:p>
        </p:txBody>
      </p:sp>
      <p:sp>
        <p:nvSpPr>
          <p:cNvPr id="310" name="Google Shape;310;p38"/>
          <p:cNvSpPr txBox="1"/>
          <p:nvPr/>
        </p:nvSpPr>
        <p:spPr>
          <a:xfrm>
            <a:off x="367050" y="1175650"/>
            <a:ext cx="8409900" cy="3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・工夫した点</a:t>
            </a:r>
            <a:endParaRPr sz="3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・商品の曖昧検索を行った後に並び替えを行うなど、1つの挙動を引き継いで次の挙動に移ることができるようにした。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・商品検索のオートコンプリート機能で商品がデータベースに追加されたらオートコンプリート機能にも自動で追加されるようにした。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000"/>
              <a:t>・苦労した点</a:t>
            </a:r>
            <a:endParaRPr sz="3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・商品表示の際に横に３個表示されるようにする為のロジック。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・オートコンプリート機能の追加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	</a:t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	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675"/>
            <a:ext cx="8747702" cy="484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type="title"/>
          </p:nvPr>
        </p:nvSpPr>
        <p:spPr>
          <a:xfrm>
            <a:off x="311700" y="5710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商品の変更</a:t>
            </a:r>
            <a:endParaRPr/>
          </a:p>
        </p:txBody>
      </p:sp>
      <p:pic>
        <p:nvPicPr>
          <p:cNvPr id="322" name="Google Shape;3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767325"/>
            <a:ext cx="73152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50" y="4008425"/>
            <a:ext cx="81153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0"/>
          <p:cNvSpPr/>
          <p:nvPr/>
        </p:nvSpPr>
        <p:spPr>
          <a:xfrm>
            <a:off x="4131000" y="2904225"/>
            <a:ext cx="441000" cy="881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800"/>
            <a:ext cx="8867099" cy="490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371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EC</a:t>
            </a:r>
            <a:r>
              <a:rPr lang="ja">
                <a:latin typeface="Meiryo"/>
                <a:ea typeface="Meiryo"/>
                <a:cs typeface="Meiryo"/>
                <a:sym typeface="Meiryo"/>
              </a:rPr>
              <a:t>サイトコンセプト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938850" y="1810975"/>
            <a:ext cx="72663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000">
                <a:latin typeface="Meiryo"/>
                <a:ea typeface="Meiryo"/>
                <a:cs typeface="Meiryo"/>
                <a:sym typeface="Meiryo"/>
              </a:rPr>
              <a:t>ユーザーに配慮した使いやすいECサイト</a:t>
            </a:r>
            <a:endParaRPr b="1" sz="30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850" y="2907275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8900" y="2907275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7550" y="2907275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type="title"/>
          </p:nvPr>
        </p:nvSpPr>
        <p:spPr>
          <a:xfrm>
            <a:off x="311700" y="7180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改善点</a:t>
            </a:r>
            <a:endParaRPr/>
          </a:p>
        </p:txBody>
      </p:sp>
      <p:sp>
        <p:nvSpPr>
          <p:cNvPr id="336" name="Google Shape;336;p42"/>
          <p:cNvSpPr txBox="1"/>
          <p:nvPr/>
        </p:nvSpPr>
        <p:spPr>
          <a:xfrm>
            <a:off x="682200" y="1864525"/>
            <a:ext cx="7779600" cy="29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・金額を降順に並び替えた時後の画面</a:t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25" y="149925"/>
            <a:ext cx="8903822" cy="4929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348" name="Google Shape;3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14" y="2265387"/>
            <a:ext cx="804841" cy="67503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9" name="Google Shape;34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44" y="2234237"/>
            <a:ext cx="760745" cy="67503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0" name="Google Shape;35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7626" y="2229044"/>
            <a:ext cx="737338" cy="68542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1" name="Google Shape;35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1505" y="2234234"/>
            <a:ext cx="711943" cy="67503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2" name="Google Shape;352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3581" y="2164138"/>
            <a:ext cx="628295" cy="81523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3" name="Google Shape;353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0130" y="2200477"/>
            <a:ext cx="711376" cy="74254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4" name="Google Shape;354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06908" y="2210873"/>
            <a:ext cx="747723" cy="72177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5" name="Google Shape;355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11445" y="2216053"/>
            <a:ext cx="742531" cy="71138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6" name="Google Shape;356;p44"/>
          <p:cNvSpPr txBox="1"/>
          <p:nvPr/>
        </p:nvSpPr>
        <p:spPr>
          <a:xfrm>
            <a:off x="0" y="-9400"/>
            <a:ext cx="9144000" cy="1636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0"/>
              <a:t>山田 </a:t>
            </a:r>
            <a:r>
              <a:rPr lang="ja" sz="6000"/>
              <a:t>泰</a:t>
            </a:r>
            <a:r>
              <a:rPr lang="ja" sz="6000"/>
              <a:t>唯</a:t>
            </a:r>
            <a:endParaRPr sz="6000"/>
          </a:p>
        </p:txBody>
      </p:sp>
      <p:sp>
        <p:nvSpPr>
          <p:cNvPr id="357" name="Google Shape;357;p44"/>
          <p:cNvSpPr/>
          <p:nvPr/>
        </p:nvSpPr>
        <p:spPr>
          <a:xfrm>
            <a:off x="1137775" y="1979950"/>
            <a:ext cx="1215900" cy="117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4"/>
          <p:cNvSpPr txBox="1"/>
          <p:nvPr/>
        </p:nvSpPr>
        <p:spPr>
          <a:xfrm>
            <a:off x="0" y="3422725"/>
            <a:ext cx="91440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chemeClr val="dk1"/>
                </a:solidFill>
              </a:rPr>
              <a:t>・カート機能実装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・上級レベル最多実装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9" name="Google Shape;359;p44"/>
          <p:cNvSpPr/>
          <p:nvPr/>
        </p:nvSpPr>
        <p:spPr>
          <a:xfrm>
            <a:off x="4549763" y="1937063"/>
            <a:ext cx="1215900" cy="117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type="title"/>
          </p:nvPr>
        </p:nvSpPr>
        <p:spPr>
          <a:xfrm>
            <a:off x="311700" y="481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担当した機能</a:t>
            </a:r>
            <a:endParaRPr/>
          </a:p>
        </p:txBody>
      </p:sp>
      <p:sp>
        <p:nvSpPr>
          <p:cNvPr id="365" name="Google Shape;36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66" name="Google Shape;366;p45"/>
          <p:cNvSpPr txBox="1"/>
          <p:nvPr/>
        </p:nvSpPr>
        <p:spPr>
          <a:xfrm>
            <a:off x="852975" y="1612875"/>
            <a:ext cx="7015500" cy="29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" sz="1800"/>
              <a:t>ショッピングカートに商品を追加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ja" sz="1800">
                <a:solidFill>
                  <a:schemeClr val="dk1"/>
                </a:solidFill>
              </a:rPr>
              <a:t>ショッピングカートから商品を削除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ja" sz="1800">
                <a:solidFill>
                  <a:schemeClr val="dk1"/>
                </a:solidFill>
              </a:rPr>
              <a:t>ショッピングカートの中身を表示する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ja" sz="1800">
                <a:solidFill>
                  <a:schemeClr val="dk1"/>
                </a:solidFill>
              </a:rPr>
              <a:t>ログイン前にカートに追加した商品が、ログイン後のカートに統合される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/>
          <p:nvPr>
            <p:ph type="title"/>
          </p:nvPr>
        </p:nvSpPr>
        <p:spPr>
          <a:xfrm>
            <a:off x="311700" y="481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工夫した点</a:t>
            </a:r>
            <a:endParaRPr/>
          </a:p>
        </p:txBody>
      </p:sp>
      <p:sp>
        <p:nvSpPr>
          <p:cNvPr id="372" name="Google Shape;37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73" name="Google Shape;373;p46"/>
          <p:cNvSpPr txBox="1"/>
          <p:nvPr/>
        </p:nvSpPr>
        <p:spPr>
          <a:xfrm>
            <a:off x="637650" y="1845900"/>
            <a:ext cx="7868700" cy="2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ja" sz="1800">
                <a:solidFill>
                  <a:schemeClr val="dk1"/>
                </a:solidFill>
              </a:rPr>
              <a:t>ログイン前にカートに追加した商品が、ログイン後のカートに統合される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"/>
          <p:cNvSpPr txBox="1"/>
          <p:nvPr>
            <p:ph type="title"/>
          </p:nvPr>
        </p:nvSpPr>
        <p:spPr>
          <a:xfrm>
            <a:off x="311700" y="481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苦労した点</a:t>
            </a:r>
            <a:endParaRPr/>
          </a:p>
        </p:txBody>
      </p:sp>
      <p:sp>
        <p:nvSpPr>
          <p:cNvPr id="379" name="Google Shape;37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380" name="Google Shape;380;p47"/>
          <p:cNvSpPr txBox="1"/>
          <p:nvPr/>
        </p:nvSpPr>
        <p:spPr>
          <a:xfrm>
            <a:off x="691900" y="1322875"/>
            <a:ext cx="7868700" cy="3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ja" sz="1800">
                <a:solidFill>
                  <a:schemeClr val="dk1"/>
                </a:solidFill>
              </a:rPr>
              <a:t>ショッピングカート機能の仕様の理解（テーブル同士の関連性）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</a:rPr>
              <a:t>→複雑でクラス図を作成するときに苦労した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ja" sz="1800">
                <a:solidFill>
                  <a:schemeClr val="dk1"/>
                </a:solidFill>
              </a:rPr>
              <a:t>ショッピングカート機能周りのエラー解決(Null Pointer Exceptionが多発)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1"/>
                </a:solidFill>
              </a:rPr>
              <a:t>→オブジェクトやリストに値が入るタイミング、条件、処理の流れを　理解していないとエラーが発生する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81" name="Google Shape;381;p47"/>
          <p:cNvSpPr txBox="1"/>
          <p:nvPr/>
        </p:nvSpPr>
        <p:spPr>
          <a:xfrm>
            <a:off x="1454725" y="4351200"/>
            <a:ext cx="4351200" cy="474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800"/>
              <a:t>エラーの原因を見つけるのが早くなった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387" name="Google Shape;3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14" y="2265387"/>
            <a:ext cx="804841" cy="67503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8" name="Google Shape;38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44" y="2234237"/>
            <a:ext cx="760745" cy="67503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9" name="Google Shape;3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7626" y="2229044"/>
            <a:ext cx="737338" cy="68542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0" name="Google Shape;39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1505" y="2234234"/>
            <a:ext cx="711943" cy="67503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1" name="Google Shape;391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3581" y="2164138"/>
            <a:ext cx="628295" cy="81523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2" name="Google Shape;392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0130" y="2200477"/>
            <a:ext cx="711376" cy="74254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3" name="Google Shape;393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06908" y="2210873"/>
            <a:ext cx="747723" cy="72177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4" name="Google Shape;394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11445" y="2216053"/>
            <a:ext cx="742531" cy="71138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5" name="Google Shape;395;p48"/>
          <p:cNvSpPr txBox="1"/>
          <p:nvPr/>
        </p:nvSpPr>
        <p:spPr>
          <a:xfrm>
            <a:off x="0" y="-9400"/>
            <a:ext cx="9144000" cy="1636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0"/>
              <a:t>大城 舞</a:t>
            </a:r>
            <a:endParaRPr sz="6000"/>
          </a:p>
        </p:txBody>
      </p:sp>
      <p:sp>
        <p:nvSpPr>
          <p:cNvPr id="396" name="Google Shape;396;p48"/>
          <p:cNvSpPr/>
          <p:nvPr/>
        </p:nvSpPr>
        <p:spPr>
          <a:xfrm>
            <a:off x="5654200" y="1984075"/>
            <a:ext cx="3419700" cy="117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8"/>
          <p:cNvSpPr txBox="1"/>
          <p:nvPr/>
        </p:nvSpPr>
        <p:spPr>
          <a:xfrm>
            <a:off x="0" y="3422725"/>
            <a:ext cx="91440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chemeClr val="dk1"/>
                </a:solidFill>
              </a:rPr>
              <a:t>・</a:t>
            </a:r>
            <a:r>
              <a:rPr lang="ja" sz="2400"/>
              <a:t>ユースケース実装数No.1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・</a:t>
            </a:r>
            <a:r>
              <a:rPr lang="ja" sz="2400"/>
              <a:t>SQL最多実装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"/>
          <p:cNvSpPr txBox="1"/>
          <p:nvPr>
            <p:ph type="title"/>
          </p:nvPr>
        </p:nvSpPr>
        <p:spPr>
          <a:xfrm>
            <a:off x="2281700" y="156675"/>
            <a:ext cx="4408800" cy="841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担当した</a:t>
            </a:r>
            <a:r>
              <a:rPr lang="ja"/>
              <a:t>機能</a:t>
            </a:r>
            <a:endParaRPr/>
          </a:p>
        </p:txBody>
      </p:sp>
      <p:sp>
        <p:nvSpPr>
          <p:cNvPr id="403" name="Google Shape;40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404" name="Google Shape;404;p49"/>
          <p:cNvSpPr txBox="1"/>
          <p:nvPr/>
        </p:nvSpPr>
        <p:spPr>
          <a:xfrm>
            <a:off x="851175" y="1161325"/>
            <a:ext cx="7855200" cy="3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・</a:t>
            </a:r>
            <a:r>
              <a:rPr lang="ja" sz="2400"/>
              <a:t>注文確認画面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・注文する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・メールを</a:t>
            </a:r>
            <a:r>
              <a:rPr lang="ja" sz="2400"/>
              <a:t>送る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・注文</a:t>
            </a:r>
            <a:r>
              <a:rPr lang="ja" sz="2400"/>
              <a:t>履歴画面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・</a:t>
            </a:r>
            <a:r>
              <a:rPr lang="ja" sz="2400"/>
              <a:t>エラー画面作成(404,500)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80" y="656675"/>
            <a:ext cx="7891218" cy="42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0"/>
          <p:cNvSpPr txBox="1"/>
          <p:nvPr/>
        </p:nvSpPr>
        <p:spPr>
          <a:xfrm>
            <a:off x="2346150" y="93625"/>
            <a:ext cx="4241100" cy="49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700"/>
              <a:t>エラー画面</a:t>
            </a:r>
            <a:endParaRPr sz="27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1"/>
          <p:cNvSpPr txBox="1"/>
          <p:nvPr>
            <p:ph type="title"/>
          </p:nvPr>
        </p:nvSpPr>
        <p:spPr>
          <a:xfrm>
            <a:off x="2359025" y="167600"/>
            <a:ext cx="4305600" cy="8379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工夫した点①</a:t>
            </a:r>
            <a:endParaRPr/>
          </a:p>
        </p:txBody>
      </p:sp>
      <p:sp>
        <p:nvSpPr>
          <p:cNvPr id="416" name="Google Shape;416;p51"/>
          <p:cNvSpPr txBox="1"/>
          <p:nvPr/>
        </p:nvSpPr>
        <p:spPr>
          <a:xfrm>
            <a:off x="476975" y="863700"/>
            <a:ext cx="8379000" cy="42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・</a:t>
            </a:r>
            <a:r>
              <a:rPr lang="ja" sz="2000" u="sng"/>
              <a:t>注文確認画面</a:t>
            </a:r>
            <a:endParaRPr sz="20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　「削除」ボタンを付け、注文をしない商品を削除できるようにした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25" y="1785025"/>
            <a:ext cx="8563900" cy="31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ctrTitle"/>
          </p:nvPr>
        </p:nvSpPr>
        <p:spPr>
          <a:xfrm>
            <a:off x="1946550" y="1591075"/>
            <a:ext cx="5646300" cy="1056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システム実演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92700"/>
            <a:ext cx="8991601" cy="30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3"/>
          <p:cNvSpPr txBox="1"/>
          <p:nvPr>
            <p:ph type="title"/>
          </p:nvPr>
        </p:nvSpPr>
        <p:spPr>
          <a:xfrm>
            <a:off x="2088350" y="152750"/>
            <a:ext cx="5014500" cy="841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工夫した点②</a:t>
            </a:r>
            <a:endParaRPr/>
          </a:p>
        </p:txBody>
      </p:sp>
      <p:sp>
        <p:nvSpPr>
          <p:cNvPr id="428" name="Google Shape;428;p53"/>
          <p:cNvSpPr txBox="1"/>
          <p:nvPr/>
        </p:nvSpPr>
        <p:spPr>
          <a:xfrm>
            <a:off x="515650" y="896725"/>
            <a:ext cx="8301600" cy="4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・</a:t>
            </a:r>
            <a:r>
              <a:rPr lang="ja" sz="2000" u="sng"/>
              <a:t>注文履歴画面</a:t>
            </a:r>
            <a:endParaRPr sz="20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　「再度注文する」ボタンを付け、商品詳細画面に行けるようにした</a:t>
            </a:r>
            <a:endParaRPr sz="2000"/>
          </a:p>
        </p:txBody>
      </p:sp>
      <p:pic>
        <p:nvPicPr>
          <p:cNvPr id="429" name="Google Shape;4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700" y="1654625"/>
            <a:ext cx="6413275" cy="33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46600"/>
            <a:ext cx="8991600" cy="4650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5"/>
          <p:cNvSpPr txBox="1"/>
          <p:nvPr>
            <p:ph type="title"/>
          </p:nvPr>
        </p:nvSpPr>
        <p:spPr>
          <a:xfrm>
            <a:off x="2732875" y="152750"/>
            <a:ext cx="4344300" cy="841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苦労した点</a:t>
            </a:r>
            <a:endParaRPr/>
          </a:p>
        </p:txBody>
      </p:sp>
      <p:sp>
        <p:nvSpPr>
          <p:cNvPr id="440" name="Google Shape;440;p55"/>
          <p:cNvSpPr txBox="1"/>
          <p:nvPr/>
        </p:nvSpPr>
        <p:spPr>
          <a:xfrm>
            <a:off x="296500" y="902375"/>
            <a:ext cx="8572800" cy="3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①　注文確認画面と履歴画面を表示するロジック理解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　　→複雑で理解しながら作るのに時間がかかった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②　</a:t>
            </a:r>
            <a:r>
              <a:rPr lang="ja" sz="2400">
                <a:solidFill>
                  <a:schemeClr val="dk1"/>
                </a:solidFill>
              </a:rPr>
              <a:t>SQL文作成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chemeClr val="dk1"/>
                </a:solidFill>
              </a:rPr>
              <a:t>	 →結合するテーブル数が多く、今まで作成したことのない長さになった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 txBox="1"/>
          <p:nvPr>
            <p:ph type="title"/>
          </p:nvPr>
        </p:nvSpPr>
        <p:spPr>
          <a:xfrm>
            <a:off x="377525" y="364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チーム全体のまとめ</a:t>
            </a:r>
            <a:endParaRPr/>
          </a:p>
        </p:txBody>
      </p:sp>
      <p:sp>
        <p:nvSpPr>
          <p:cNvPr id="446" name="Google Shape;446;p56"/>
          <p:cNvSpPr txBox="1"/>
          <p:nvPr/>
        </p:nvSpPr>
        <p:spPr>
          <a:xfrm>
            <a:off x="865075" y="1359325"/>
            <a:ext cx="7193400" cy="3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 sz="1800"/>
              <a:t>進捗管理リーダーを中心に個人の進捗状況を把握することでスムーズに開発を進めることができた。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 sz="1800"/>
              <a:t>技術リーダーが他のチームや講師の方に不明点を積極的に聞きに行っていた。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 sz="1800"/>
              <a:t>コードの簡略化をもっと意識する。</a:t>
            </a: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7"/>
          <p:cNvSpPr txBox="1"/>
          <p:nvPr>
            <p:ph type="title"/>
          </p:nvPr>
        </p:nvSpPr>
        <p:spPr>
          <a:xfrm>
            <a:off x="1469575" y="265075"/>
            <a:ext cx="6020100" cy="7683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終わりに</a:t>
            </a:r>
            <a:endParaRPr/>
          </a:p>
        </p:txBody>
      </p:sp>
      <p:sp>
        <p:nvSpPr>
          <p:cNvPr id="453" name="Google Shape;453;p57"/>
          <p:cNvSpPr txBox="1"/>
          <p:nvPr/>
        </p:nvSpPr>
        <p:spPr>
          <a:xfrm>
            <a:off x="773450" y="1224650"/>
            <a:ext cx="8058900" cy="3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7"/>
          <p:cNvSpPr txBox="1"/>
          <p:nvPr/>
        </p:nvSpPr>
        <p:spPr>
          <a:xfrm>
            <a:off x="691800" y="1386875"/>
            <a:ext cx="7760400" cy="21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【さらに追加できそうな機能】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・管理者ページ(商品追加など)</a:t>
            </a:r>
            <a:endParaRPr sz="24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・多言語化</a:t>
            </a:r>
            <a:endParaRPr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8"/>
          <p:cNvSpPr txBox="1"/>
          <p:nvPr>
            <p:ph type="title"/>
          </p:nvPr>
        </p:nvSpPr>
        <p:spPr>
          <a:xfrm>
            <a:off x="311700" y="20606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4200"/>
              <a:t>ご</a:t>
            </a:r>
            <a:r>
              <a:rPr lang="ja" sz="4200"/>
              <a:t>静聴ありがとうございました</a:t>
            </a:r>
            <a:endParaRPr sz="4200"/>
          </a:p>
        </p:txBody>
      </p:sp>
      <p:pic>
        <p:nvPicPr>
          <p:cNvPr id="460" name="Google Shape;4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75" y="3174200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0675" y="253400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4775" y="3174200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3675" y="3174200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6225" y="253400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ctrTitle"/>
          </p:nvPr>
        </p:nvSpPr>
        <p:spPr>
          <a:xfrm>
            <a:off x="0" y="1683950"/>
            <a:ext cx="9144000" cy="998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Meiryo"/>
                <a:ea typeface="Meiryo"/>
                <a:cs typeface="Meiryo"/>
                <a:sym typeface="Meiryo"/>
              </a:rPr>
              <a:t>個人の成果報告</a:t>
            </a:r>
            <a:endParaRPr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14" y="2265387"/>
            <a:ext cx="804841" cy="67503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244" y="2234237"/>
            <a:ext cx="760745" cy="67503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7626" y="2229044"/>
            <a:ext cx="737338" cy="68542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1505" y="2234234"/>
            <a:ext cx="711943" cy="67503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3581" y="2164138"/>
            <a:ext cx="628295" cy="81523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0130" y="2200477"/>
            <a:ext cx="711376" cy="74254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06908" y="2210873"/>
            <a:ext cx="747723" cy="72177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11445" y="2216053"/>
            <a:ext cx="742531" cy="71138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18"/>
          <p:cNvSpPr txBox="1"/>
          <p:nvPr/>
        </p:nvSpPr>
        <p:spPr>
          <a:xfrm>
            <a:off x="0" y="-9400"/>
            <a:ext cx="9144000" cy="1636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0"/>
              <a:t>能勢 正史</a:t>
            </a:r>
            <a:endParaRPr sz="6000"/>
          </a:p>
        </p:txBody>
      </p:sp>
      <p:sp>
        <p:nvSpPr>
          <p:cNvPr id="98" name="Google Shape;98;p18"/>
          <p:cNvSpPr txBox="1"/>
          <p:nvPr/>
        </p:nvSpPr>
        <p:spPr>
          <a:xfrm>
            <a:off x="0" y="3422725"/>
            <a:ext cx="91440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chemeClr val="dk1"/>
                </a:solidFill>
              </a:rPr>
              <a:t>・</a:t>
            </a:r>
            <a:r>
              <a:rPr lang="ja" sz="2400"/>
              <a:t>使用言語数最多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/>
              <a:t>・非同期処理 全機能担当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9" name="Google Shape;99;p18"/>
          <p:cNvSpPr/>
          <p:nvPr/>
        </p:nvSpPr>
        <p:spPr>
          <a:xfrm>
            <a:off x="84625" y="2015200"/>
            <a:ext cx="2238300" cy="117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3469525" y="2015188"/>
            <a:ext cx="1215900" cy="1175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2034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/>
              <a:t>担当した機能</a:t>
            </a:r>
            <a:endParaRPr sz="3200"/>
          </a:p>
        </p:txBody>
      </p:sp>
      <p:sp>
        <p:nvSpPr>
          <p:cNvPr id="106" name="Google Shape;106;p19"/>
          <p:cNvSpPr txBox="1"/>
          <p:nvPr/>
        </p:nvSpPr>
        <p:spPr>
          <a:xfrm>
            <a:off x="1423200" y="1209075"/>
            <a:ext cx="7873200" cy="3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800">
                <a:highlight>
                  <a:srgbClr val="FFFF00"/>
                </a:highlight>
              </a:rPr>
              <a:t>1. </a:t>
            </a:r>
            <a:r>
              <a:rPr b="1" lang="ja" sz="1800">
                <a:highlight>
                  <a:srgbClr val="FFFF00"/>
                </a:highlight>
              </a:rPr>
              <a:t>ユーザーを登録する。</a:t>
            </a:r>
            <a:endParaRPr b="1"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【追加機能】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　</a:t>
            </a:r>
            <a:r>
              <a:rPr lang="ja" sz="1800"/>
              <a:t>・郵便番号から住所を自動取得する。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　・パスワード入力時の表示/非表示チェックボックスの実装。</a:t>
            </a:r>
            <a:endParaRPr sz="18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800">
                <a:highlight>
                  <a:srgbClr val="FFFF00"/>
                </a:highlight>
              </a:rPr>
              <a:t>2. 商品詳細を表示する。</a:t>
            </a:r>
            <a:endParaRPr b="1" sz="1800"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　【追加機能】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	　・選択した商品サイズや数量によって合計金額が自動変更される。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	　・トッピングの全選択・全解除ボタンの実装。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64" y="1326887"/>
            <a:ext cx="804841" cy="67503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74" y="3163649"/>
            <a:ext cx="804825" cy="76311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/>
        </p:nvSpPr>
        <p:spPr>
          <a:xfrm>
            <a:off x="1992750" y="225075"/>
            <a:ext cx="51585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00">
                <a:solidFill>
                  <a:schemeClr val="dk1"/>
                </a:solidFill>
              </a:rPr>
              <a:t>工夫した点①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" sz="1800">
                <a:solidFill>
                  <a:schemeClr val="dk1"/>
                </a:solidFill>
              </a:rPr>
              <a:t>パスワード表示/非表示チェックボックスを設置</a:t>
            </a:r>
            <a:endParaRPr b="1" sz="180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1775"/>
            <a:ext cx="8839198" cy="30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58390"/>
            <a:ext cx="8839199" cy="314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/>
        </p:nvSpPr>
        <p:spPr>
          <a:xfrm>
            <a:off x="2477700" y="214500"/>
            <a:ext cx="41886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400">
                <a:solidFill>
                  <a:schemeClr val="dk1"/>
                </a:solidFill>
              </a:rPr>
              <a:t>工夫した点②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ja" sz="1800">
                <a:solidFill>
                  <a:schemeClr val="dk1"/>
                </a:solidFill>
              </a:rPr>
              <a:t>トッピング全選択/全解除ボタンを</a:t>
            </a:r>
            <a:r>
              <a:rPr b="1" lang="ja" sz="1800">
                <a:solidFill>
                  <a:schemeClr val="dk1"/>
                </a:solidFill>
              </a:rPr>
              <a:t>設置</a:t>
            </a:r>
            <a:endParaRPr b="1" sz="1800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175" y="1193925"/>
            <a:ext cx="5986137" cy="37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7175" y="1193925"/>
            <a:ext cx="5986126" cy="378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